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Lato"/>
      <p:regular r:id="rId21"/>
      <p:bold r:id="rId22"/>
      <p:italic r:id="rId23"/>
      <p:boldItalic r:id="rId24"/>
    </p:embeddedFon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QuattrocentoSans-bold.fntdata"/><Relationship Id="rId13" Type="http://schemas.openxmlformats.org/officeDocument/2006/relationships/slide" Target="slides/slide8.xml"/><Relationship Id="rId18" Type="http://schemas.openxmlformats.org/officeDocument/2006/relationships/font" Target="fonts/PlayfairDisplay-bold.fntdata"/><Relationship Id="rId21" Type="http://schemas.openxmlformats.org/officeDocument/2006/relationships/font" Target="fonts/Lato-regular.fntdata"/><Relationship Id="rId3" Type="http://schemas.openxmlformats.org/officeDocument/2006/relationships/presProps" Target="presProps.xml"/><Relationship Id="rId34" Type="http://schemas.openxmlformats.org/officeDocument/2006/relationships/customXml" Target="../customXml/item6.xml"/><Relationship Id="rId25" Type="http://schemas.openxmlformats.org/officeDocument/2006/relationships/font" Target="fonts/QuattrocentoSans-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PlayfairDisplay-regular.fntdata"/><Relationship Id="rId33" Type="http://schemas.openxmlformats.org/officeDocument/2006/relationships/customXml" Target="../customXml/item5.xml"/><Relationship Id="rId20" Type="http://schemas.openxmlformats.org/officeDocument/2006/relationships/font" Target="fonts/PlayfairDisplay-boldItalic.fntdata"/><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1.xml"/><Relationship Id="rId24" Type="http://schemas.openxmlformats.org/officeDocument/2006/relationships/font" Target="fonts/Lato-bold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4.xml"/><Relationship Id="rId23" Type="http://schemas.openxmlformats.org/officeDocument/2006/relationships/font" Target="fonts/Lato-italic.fntdata"/><Relationship Id="rId28" Type="http://schemas.openxmlformats.org/officeDocument/2006/relationships/font" Target="fonts/QuattrocentoSans-boldItalic.fnt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font" Target="fonts/PlayfairDisplay-italic.fntdata"/><Relationship Id="rId31" Type="http://schemas.openxmlformats.org/officeDocument/2006/relationships/customXml" Target="../customXml/item3.xml"/><Relationship Id="rId22" Type="http://schemas.openxmlformats.org/officeDocument/2006/relationships/font" Target="fonts/Lato-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QuattrocentoSans-italic.fntdata"/><Relationship Id="rId14" Type="http://schemas.openxmlformats.org/officeDocument/2006/relationships/slide" Target="slides/slide9.xml"/><Relationship Id="rId30"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6f889893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88989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98e9dd512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98e9dd512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98181"/>
              </a:lnSpc>
              <a:spcBef>
                <a:spcPts val="800"/>
              </a:spcBef>
              <a:spcAft>
                <a:spcPts val="0"/>
              </a:spcAft>
              <a:buClr>
                <a:schemeClr val="dk1"/>
              </a:buClr>
              <a:buSzPts val="1200"/>
              <a:buChar char="●"/>
            </a:pPr>
            <a:r>
              <a:rPr lang="en" sz="1200">
                <a:solidFill>
                  <a:schemeClr val="dk1"/>
                </a:solidFill>
              </a:rPr>
              <a:t>Provide technical advice to strengthen evaluations carried out by UN agencies in the Asia and the Pacific region, particularly UNSDCF and joint evaluations.</a:t>
            </a:r>
            <a:endParaRPr sz="1200">
              <a:solidFill>
                <a:schemeClr val="dk1"/>
              </a:solidFill>
            </a:endParaRPr>
          </a:p>
          <a:p>
            <a:pPr indent="-304800" lvl="0" marL="457200" rtl="0" algn="l">
              <a:lnSpc>
                <a:spcPct val="98181"/>
              </a:lnSpc>
              <a:spcBef>
                <a:spcPts val="0"/>
              </a:spcBef>
              <a:spcAft>
                <a:spcPts val="0"/>
              </a:spcAft>
              <a:buClr>
                <a:schemeClr val="dk1"/>
              </a:buClr>
              <a:buSzPts val="1200"/>
              <a:buChar char="●"/>
            </a:pPr>
            <a:r>
              <a:rPr lang="en" sz="1200">
                <a:solidFill>
                  <a:schemeClr val="dk1"/>
                </a:solidFill>
              </a:rPr>
              <a:t>In collaboration with DCO Evaluation Adviser in HQ and regional DCO, UNEDAP support includes reviewing evaluation Terms of Reference (TOR), sharing rosters of evaluation consultants, selecting evaluation team and quality assuring inception and evaluation reports.</a:t>
            </a:r>
            <a:endParaRPr sz="1200">
              <a:solidFill>
                <a:schemeClr val="dk1"/>
              </a:solidFill>
            </a:endParaRPr>
          </a:p>
          <a:p>
            <a:pPr indent="-304800" lvl="0" marL="457200" rtl="0" algn="l">
              <a:lnSpc>
                <a:spcPct val="98181"/>
              </a:lnSpc>
              <a:spcBef>
                <a:spcPts val="0"/>
              </a:spcBef>
              <a:spcAft>
                <a:spcPts val="0"/>
              </a:spcAft>
              <a:buClr>
                <a:schemeClr val="dk1"/>
              </a:buClr>
              <a:buSzPts val="1200"/>
              <a:buChar char="●"/>
            </a:pPr>
            <a:r>
              <a:rPr lang="en" sz="1200">
                <a:solidFill>
                  <a:schemeClr val="dk1"/>
                </a:solidFill>
              </a:rPr>
              <a:t>1-2 UNEDAP members function as focal points forUNSDCF evaluations working closely with RCOs managing evaluations and providing technical support </a:t>
            </a:r>
            <a:endParaRPr sz="1200">
              <a:solidFill>
                <a:schemeClr val="dk1"/>
              </a:solidFill>
            </a:endParaRPr>
          </a:p>
          <a:p>
            <a:pPr indent="-317500" lvl="0" marL="457200" rtl="0" algn="l">
              <a:spcBef>
                <a:spcPts val="0"/>
              </a:spcBef>
              <a:spcAft>
                <a:spcPts val="0"/>
              </a:spcAft>
              <a:buSzPts val="1400"/>
              <a:buChar char="●"/>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873fc34d29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873fc34d2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8989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898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6f889893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c6f88989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just">
              <a:lnSpc>
                <a:spcPct val="115000"/>
              </a:lnSpc>
              <a:spcBef>
                <a:spcPts val="0"/>
              </a:spcBef>
              <a:spcAft>
                <a:spcPts val="0"/>
              </a:spcAft>
              <a:buClr>
                <a:schemeClr val="dk1"/>
              </a:buClr>
              <a:buSzPts val="1100"/>
              <a:buFont typeface="Arial"/>
              <a:buNone/>
            </a:pPr>
            <a:r>
              <a:rPr lang="en">
                <a:solidFill>
                  <a:srgbClr val="1D1D1B"/>
                </a:solidFill>
              </a:rPr>
              <a:t>UNNESSA is a regional, voluntary, member-based, interagency network launched by United Nations agencies. UNNESSA’s goals are as follows:</a:t>
            </a:r>
            <a:endParaRPr>
              <a:solidFill>
                <a:srgbClr val="1D1D1B"/>
              </a:solidFill>
            </a:endParaRPr>
          </a:p>
          <a:p>
            <a:pPr indent="0" lvl="0" marL="685800" rtl="0" algn="just">
              <a:lnSpc>
                <a:spcPct val="115000"/>
              </a:lnSpc>
              <a:spcBef>
                <a:spcPts val="600"/>
              </a:spcBef>
              <a:spcAft>
                <a:spcPts val="0"/>
              </a:spcAft>
              <a:buClr>
                <a:schemeClr val="dk1"/>
              </a:buClr>
              <a:buSzPts val="1100"/>
              <a:buFont typeface="Arial"/>
              <a:buNone/>
            </a:pPr>
            <a:r>
              <a:rPr lang="en">
                <a:solidFill>
                  <a:srgbClr val="1D1D1B"/>
                </a:solidFill>
              </a:rPr>
              <a:t>1.</a:t>
            </a:r>
            <a:r>
              <a:rPr lang="en" sz="700">
                <a:solidFill>
                  <a:srgbClr val="1D1D1B"/>
                </a:solidFill>
              </a:rPr>
              <a:t>      </a:t>
            </a:r>
            <a:r>
              <a:rPr lang="en">
                <a:solidFill>
                  <a:srgbClr val="1D1D1B"/>
                </a:solidFill>
              </a:rPr>
              <a:t>To support evaluation capacity development efforts within the UN network (Working Group 1)</a:t>
            </a:r>
            <a:endParaRPr>
              <a:solidFill>
                <a:srgbClr val="1D1D1B"/>
              </a:solidFill>
            </a:endParaRPr>
          </a:p>
          <a:p>
            <a:pPr indent="0" lvl="0" marL="685800" rtl="0" algn="just">
              <a:lnSpc>
                <a:spcPct val="115000"/>
              </a:lnSpc>
              <a:spcBef>
                <a:spcPts val="600"/>
              </a:spcBef>
              <a:spcAft>
                <a:spcPts val="0"/>
              </a:spcAft>
              <a:buClr>
                <a:schemeClr val="dk1"/>
              </a:buClr>
              <a:buSzPts val="1100"/>
              <a:buFont typeface="Arial"/>
              <a:buNone/>
            </a:pPr>
            <a:r>
              <a:rPr lang="en">
                <a:solidFill>
                  <a:srgbClr val="1D1D1B"/>
                </a:solidFill>
              </a:rPr>
              <a:t>2.</a:t>
            </a:r>
            <a:r>
              <a:rPr lang="en" sz="700">
                <a:solidFill>
                  <a:srgbClr val="1D1D1B"/>
                </a:solidFill>
              </a:rPr>
              <a:t>      </a:t>
            </a:r>
            <a:r>
              <a:rPr lang="en">
                <a:solidFill>
                  <a:srgbClr val="1D1D1B"/>
                </a:solidFill>
              </a:rPr>
              <a:t>To strengthen United Nations Sustainable Development Cooperation Framework (UNSDCF) and joint evaluations (Working Group 2)</a:t>
            </a:r>
            <a:endParaRPr>
              <a:solidFill>
                <a:srgbClr val="1D1D1B"/>
              </a:solidFill>
            </a:endParaRPr>
          </a:p>
          <a:p>
            <a:pPr indent="0" lvl="0" marL="685800" rtl="0" algn="just">
              <a:lnSpc>
                <a:spcPct val="115000"/>
              </a:lnSpc>
              <a:spcBef>
                <a:spcPts val="600"/>
              </a:spcBef>
              <a:spcAft>
                <a:spcPts val="0"/>
              </a:spcAft>
              <a:buClr>
                <a:schemeClr val="dk1"/>
              </a:buClr>
              <a:buSzPts val="1100"/>
              <a:buFont typeface="Arial"/>
              <a:buNone/>
            </a:pPr>
            <a:r>
              <a:rPr lang="en">
                <a:solidFill>
                  <a:srgbClr val="1D1D1B"/>
                </a:solidFill>
              </a:rPr>
              <a:t>3.</a:t>
            </a:r>
            <a:r>
              <a:rPr lang="en" sz="700">
                <a:solidFill>
                  <a:srgbClr val="1D1D1B"/>
                </a:solidFill>
              </a:rPr>
              <a:t>      </a:t>
            </a:r>
            <a:r>
              <a:rPr lang="en">
                <a:solidFill>
                  <a:srgbClr val="1D1D1B"/>
                </a:solidFill>
              </a:rPr>
              <a:t>To exchange evaluation-related knowledge and practices (Working Group 3)</a:t>
            </a:r>
            <a:endParaRPr>
              <a:solidFill>
                <a:srgbClr val="1D1D1B"/>
              </a:solidFill>
            </a:endParaRPr>
          </a:p>
          <a:p>
            <a:pPr indent="0" lvl="0" marL="0" rtl="0" algn="l">
              <a:spcBef>
                <a:spcPts val="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873fc34d29_0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873fc34d2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8181"/>
              </a:lnSpc>
              <a:spcBef>
                <a:spcPts val="0"/>
              </a:spcBef>
              <a:spcAft>
                <a:spcPts val="0"/>
              </a:spcAft>
              <a:buNone/>
            </a:pPr>
            <a:r>
              <a:rPr lang="en">
                <a:solidFill>
                  <a:schemeClr val="dk1"/>
                </a:solidFill>
              </a:rPr>
              <a:t>UNEDAP also p</a:t>
            </a:r>
            <a:r>
              <a:rPr lang="en">
                <a:solidFill>
                  <a:schemeClr val="dk1"/>
                </a:solidFill>
              </a:rPr>
              <a:t>rovides ad-hoc additional support as requested by DCO: e.g. RBM trainings</a:t>
            </a:r>
            <a:r>
              <a:rPr lang="en">
                <a:solidFill>
                  <a:schemeClr val="lt1"/>
                </a:solidFill>
              </a:rPr>
              <a:t>AP: RBM trainings,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873fc34d29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873fc34d2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6f889893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6f88989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6f889893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6f8898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98e9dd512a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198e9dd512a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873fc34d29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873fc34d2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title"/>
          </p:nvPr>
        </p:nvSpPr>
        <p:spPr>
          <a:xfrm>
            <a:off x="265500" y="1084625"/>
            <a:ext cx="4045200" cy="330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Regional UN evaluation networks: Opportunities and challenges for strengthening the decentralized evaluation function in the UN</a:t>
            </a:r>
            <a:endParaRPr sz="2500"/>
          </a:p>
        </p:txBody>
      </p:sp>
      <p:pic>
        <p:nvPicPr>
          <p:cNvPr id="69" name="Google Shape;69;p13"/>
          <p:cNvPicPr preferRelativeResize="0"/>
          <p:nvPr/>
        </p:nvPicPr>
        <p:blipFill rotWithShape="1">
          <a:blip r:embed="rId3">
            <a:alphaModFix/>
          </a:blip>
          <a:srcRect b="0" l="20353" r="20359" t="0"/>
          <a:stretch/>
        </p:blipFill>
        <p:spPr>
          <a:xfrm>
            <a:off x="4572000" y="0"/>
            <a:ext cx="4572001" cy="5143501"/>
          </a:xfrm>
          <a:prstGeom prst="rect">
            <a:avLst/>
          </a:prstGeom>
          <a:noFill/>
          <a:ln>
            <a:noFill/>
          </a:ln>
        </p:spPr>
      </p:pic>
      <p:sp>
        <p:nvSpPr>
          <p:cNvPr id="70" name="Google Shape;70;p13"/>
          <p:cNvSpPr txBox="1"/>
          <p:nvPr>
            <p:ph idx="1" type="subTitle"/>
          </p:nvPr>
        </p:nvSpPr>
        <p:spPr>
          <a:xfrm>
            <a:off x="4835400" y="3641075"/>
            <a:ext cx="4045200" cy="142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000000"/>
                </a:solidFill>
                <a:latin typeface="Calibri"/>
                <a:ea typeface="Calibri"/>
                <a:cs typeface="Calibri"/>
                <a:sym typeface="Calibri"/>
              </a:rPr>
              <a:t>UN Evaluation Development Group for Asia and the Pacific (UNEDAP), the UN Network for Evaluation in Sub-Saharan Africa (UNNESSA) and the UN Network for Evaluation in Latin America and the Caribbean (UNELAC)</a:t>
            </a:r>
            <a:endParaRPr sz="25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2"/>
          <p:cNvSpPr txBox="1"/>
          <p:nvPr>
            <p:ph type="title"/>
          </p:nvPr>
        </p:nvSpPr>
        <p:spPr>
          <a:xfrm>
            <a:off x="829400" y="4327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t>Support to UNSDCF evaluations in partnership with DCO</a:t>
            </a:r>
            <a:endParaRPr/>
          </a:p>
        </p:txBody>
      </p:sp>
      <p:pic>
        <p:nvPicPr>
          <p:cNvPr id="213" name="Google Shape;213;p22"/>
          <p:cNvPicPr preferRelativeResize="0"/>
          <p:nvPr/>
        </p:nvPicPr>
        <p:blipFill>
          <a:blip r:embed="rId3">
            <a:alphaModFix/>
          </a:blip>
          <a:stretch>
            <a:fillRect/>
          </a:stretch>
        </p:blipFill>
        <p:spPr>
          <a:xfrm>
            <a:off x="699250" y="1345425"/>
            <a:ext cx="7214351" cy="3696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3"/>
          <p:cNvSpPr txBox="1"/>
          <p:nvPr>
            <p:ph type="title"/>
          </p:nvPr>
        </p:nvSpPr>
        <p:spPr>
          <a:xfrm>
            <a:off x="219575" y="188500"/>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to establish &amp; sustain a Network </a:t>
            </a:r>
            <a:endParaRPr/>
          </a:p>
          <a:p>
            <a:pPr indent="0" lvl="0" marL="0" rtl="0" algn="l">
              <a:spcBef>
                <a:spcPts val="0"/>
              </a:spcBef>
              <a:spcAft>
                <a:spcPts val="0"/>
              </a:spcAft>
              <a:buNone/>
            </a:pPr>
            <a:r>
              <a:t/>
            </a:r>
            <a:endParaRPr/>
          </a:p>
        </p:txBody>
      </p:sp>
      <p:sp>
        <p:nvSpPr>
          <p:cNvPr id="219" name="Google Shape;219;p23"/>
          <p:cNvSpPr txBox="1"/>
          <p:nvPr/>
        </p:nvSpPr>
        <p:spPr>
          <a:xfrm>
            <a:off x="383825" y="1443225"/>
            <a:ext cx="1627500" cy="4002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220" name="Google Shape;220;p23"/>
          <p:cNvSpPr txBox="1"/>
          <p:nvPr>
            <p:ph idx="1" type="body"/>
          </p:nvPr>
        </p:nvSpPr>
        <p:spPr>
          <a:xfrm>
            <a:off x="311700" y="1243650"/>
            <a:ext cx="3757200" cy="332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&gt; </a:t>
            </a:r>
            <a:r>
              <a:rPr lang="en" sz="1800"/>
              <a:t>Formalizing the group under the auspices of the Regional Collaborative Vice Chairs</a:t>
            </a:r>
            <a:endParaRPr sz="1800"/>
          </a:p>
          <a:p>
            <a:pPr indent="0" lvl="0" marL="0" rtl="0" algn="l">
              <a:spcBef>
                <a:spcPts val="1600"/>
              </a:spcBef>
              <a:spcAft>
                <a:spcPts val="0"/>
              </a:spcAft>
              <a:buNone/>
            </a:pPr>
            <a:r>
              <a:rPr lang="en" sz="1800"/>
              <a:t>&gt; </a:t>
            </a:r>
            <a:r>
              <a:rPr lang="en" sz="1800"/>
              <a:t>Time </a:t>
            </a:r>
            <a:r>
              <a:rPr lang="en" sz="1800"/>
              <a:t>availability</a:t>
            </a:r>
            <a:r>
              <a:rPr lang="en" sz="1800"/>
              <a:t> of members to sustain an active and </a:t>
            </a:r>
            <a:r>
              <a:rPr lang="en" sz="1800"/>
              <a:t>continuous</a:t>
            </a:r>
            <a:r>
              <a:rPr lang="en" sz="1800"/>
              <a:t> engagement</a:t>
            </a:r>
            <a:endParaRPr sz="1800"/>
          </a:p>
          <a:p>
            <a:pPr indent="0" lvl="0" marL="0" rtl="0" algn="l">
              <a:spcBef>
                <a:spcPts val="1600"/>
              </a:spcBef>
              <a:spcAft>
                <a:spcPts val="0"/>
              </a:spcAft>
              <a:buNone/>
            </a:pPr>
            <a:r>
              <a:rPr lang="en" sz="1800"/>
              <a:t>&gt; Kicking off the work in some of the working groups (i.e. joint assessments and evaluations) </a:t>
            </a:r>
            <a:endParaRPr sz="1800"/>
          </a:p>
          <a:p>
            <a:pPr indent="0" lvl="0" marL="0" rtl="0" algn="l">
              <a:spcBef>
                <a:spcPts val="1600"/>
              </a:spcBef>
              <a:spcAft>
                <a:spcPts val="1600"/>
              </a:spcAft>
              <a:buNone/>
            </a:pPr>
            <a:r>
              <a:t/>
            </a:r>
            <a:endParaRPr sz="1800"/>
          </a:p>
        </p:txBody>
      </p:sp>
      <p:sp>
        <p:nvSpPr>
          <p:cNvPr id="221" name="Google Shape;221;p23"/>
          <p:cNvSpPr txBox="1"/>
          <p:nvPr>
            <p:ph idx="2" type="body"/>
          </p:nvPr>
        </p:nvSpPr>
        <p:spPr>
          <a:xfrm>
            <a:off x="4414050" y="3022225"/>
            <a:ext cx="4498800" cy="178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SUCCESS FACTORS:</a:t>
            </a:r>
            <a:r>
              <a:rPr lang="en" sz="1800"/>
              <a:t> </a:t>
            </a:r>
            <a:endParaRPr sz="1800"/>
          </a:p>
          <a:p>
            <a:pPr indent="-342900" lvl="0" marL="457200" rtl="0" algn="l">
              <a:spcBef>
                <a:spcPts val="1600"/>
              </a:spcBef>
              <a:spcAft>
                <a:spcPts val="0"/>
              </a:spcAft>
              <a:buSzPts val="1800"/>
              <a:buChar char="●"/>
            </a:pPr>
            <a:r>
              <a:rPr lang="en" sz="1800"/>
              <a:t>having engaged co-chairs leading the network and working group leads</a:t>
            </a:r>
            <a:endParaRPr sz="1800"/>
          </a:p>
          <a:p>
            <a:pPr indent="-342900" lvl="0" marL="457200" rtl="0" algn="l">
              <a:spcBef>
                <a:spcPts val="0"/>
              </a:spcBef>
              <a:spcAft>
                <a:spcPts val="0"/>
              </a:spcAft>
              <a:buSzPts val="1800"/>
              <a:buChar char="●"/>
            </a:pPr>
            <a:r>
              <a:rPr lang="en" sz="1800"/>
              <a:t>Focus on concise/ concrete activities where many can contribute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pic>
        <p:nvPicPr>
          <p:cNvPr id="222" name="Google Shape;222;p23"/>
          <p:cNvPicPr preferRelativeResize="0"/>
          <p:nvPr/>
        </p:nvPicPr>
        <p:blipFill>
          <a:blip r:embed="rId3">
            <a:alphaModFix/>
          </a:blip>
          <a:stretch>
            <a:fillRect/>
          </a:stretch>
        </p:blipFill>
        <p:spPr>
          <a:xfrm>
            <a:off x="4879075" y="981213"/>
            <a:ext cx="3365875" cy="1893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Timeline</a:t>
            </a:r>
            <a:endParaRPr/>
          </a:p>
        </p:txBody>
      </p:sp>
      <p:sp>
        <p:nvSpPr>
          <p:cNvPr id="76" name="Google Shape;76;p14"/>
          <p:cNvSpPr txBox="1"/>
          <p:nvPr>
            <p:ph idx="1" type="subTitle"/>
          </p:nvPr>
        </p:nvSpPr>
        <p:spPr>
          <a:xfrm>
            <a:off x="625500" y="22631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UN</a:t>
            </a:r>
            <a:r>
              <a:rPr lang="en"/>
              <a:t>NESA created on: March 2020</a:t>
            </a:r>
            <a:endParaRPr/>
          </a:p>
          <a:p>
            <a:pPr indent="0" lvl="0" marL="0" rtl="0" algn="l">
              <a:spcBef>
                <a:spcPts val="1000"/>
              </a:spcBef>
              <a:spcAft>
                <a:spcPts val="0"/>
              </a:spcAft>
              <a:buNone/>
            </a:pPr>
            <a:r>
              <a:rPr lang="en"/>
              <a:t>UNELAC created on: 2010 as UN M&amp;E WG/ June 2022 as UNELAC</a:t>
            </a:r>
            <a:endParaRPr/>
          </a:p>
          <a:p>
            <a:pPr indent="0" lvl="0" marL="0" rtl="0" algn="l">
              <a:spcBef>
                <a:spcPts val="1000"/>
              </a:spcBef>
              <a:spcAft>
                <a:spcPts val="0"/>
              </a:spcAft>
              <a:buNone/>
            </a:pPr>
            <a:r>
              <a:rPr lang="en"/>
              <a:t>UNEDAP created on: February 2007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UNNESSA</a:t>
            </a:r>
            <a:endParaRPr/>
          </a:p>
        </p:txBody>
      </p:sp>
      <p:sp>
        <p:nvSpPr>
          <p:cNvPr id="82" name="Google Shape;82;p15"/>
          <p:cNvSpPr txBox="1"/>
          <p:nvPr>
            <p:ph idx="1" type="body"/>
          </p:nvPr>
        </p:nvSpPr>
        <p:spPr>
          <a:xfrm>
            <a:off x="243950" y="1017725"/>
            <a:ext cx="8520600" cy="3838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t>Mission</a:t>
            </a:r>
            <a:endParaRPr b="1" sz="2400"/>
          </a:p>
          <a:p>
            <a:pPr indent="-317500" lvl="0" marL="457200" rtl="0" algn="l">
              <a:lnSpc>
                <a:spcPct val="100000"/>
              </a:lnSpc>
              <a:spcBef>
                <a:spcPts val="1600"/>
              </a:spcBef>
              <a:spcAft>
                <a:spcPts val="0"/>
              </a:spcAft>
              <a:buSzPts val="1400"/>
              <a:buFont typeface="Arial"/>
              <a:buChar char="●"/>
            </a:pPr>
            <a:r>
              <a:rPr lang="en" sz="1400">
                <a:latin typeface="Quattrocento Sans"/>
                <a:ea typeface="Quattrocento Sans"/>
                <a:cs typeface="Quattrocento Sans"/>
                <a:sym typeface="Quattrocento Sans"/>
              </a:rPr>
              <a:t>Strengthen the evaluation function in the UN system in the Eastern and Southern Africa region </a:t>
            </a:r>
            <a:endParaRPr sz="1400">
              <a:latin typeface="Quattrocento Sans"/>
              <a:ea typeface="Quattrocento Sans"/>
              <a:cs typeface="Quattrocento Sans"/>
              <a:sym typeface="Quattrocento Sans"/>
            </a:endParaRPr>
          </a:p>
          <a:p>
            <a:pPr indent="-317500" lvl="0" marL="457200" rtl="0" algn="l">
              <a:lnSpc>
                <a:spcPct val="100000"/>
              </a:lnSpc>
              <a:spcBef>
                <a:spcPts val="2200"/>
              </a:spcBef>
              <a:spcAft>
                <a:spcPts val="0"/>
              </a:spcAft>
              <a:buSzPts val="1400"/>
              <a:buFont typeface="Arial"/>
              <a:buChar char="●"/>
            </a:pPr>
            <a:r>
              <a:rPr lang="en" sz="1400">
                <a:latin typeface="Quattrocento Sans"/>
                <a:ea typeface="Quattrocento Sans"/>
                <a:cs typeface="Quattrocento Sans"/>
                <a:sym typeface="Quattrocento Sans"/>
              </a:rPr>
              <a:t>Add value to evaluation work of the UNNEESA member agencies and the countries they serve. </a:t>
            </a:r>
            <a:endParaRPr b="1" sz="2400"/>
          </a:p>
          <a:p>
            <a:pPr indent="0" lvl="0" marL="0" rtl="0" algn="l">
              <a:lnSpc>
                <a:spcPct val="100000"/>
              </a:lnSpc>
              <a:spcBef>
                <a:spcPts val="0"/>
              </a:spcBef>
              <a:spcAft>
                <a:spcPts val="0"/>
              </a:spcAft>
              <a:buNone/>
            </a:pPr>
            <a:r>
              <a:rPr b="1" lang="en" sz="2400"/>
              <a:t>Membership</a:t>
            </a:r>
            <a:endParaRPr b="1" sz="2400"/>
          </a:p>
          <a:p>
            <a:pPr indent="-317500" lvl="0" marL="457200" rtl="0" algn="l">
              <a:lnSpc>
                <a:spcPct val="100000"/>
              </a:lnSpc>
              <a:spcBef>
                <a:spcPts val="1600"/>
              </a:spcBef>
              <a:spcAft>
                <a:spcPts val="0"/>
              </a:spcAft>
              <a:buSzPts val="1400"/>
              <a:buFont typeface="Arial"/>
              <a:buChar char="●"/>
            </a:pPr>
            <a:r>
              <a:rPr lang="en" sz="1400">
                <a:latin typeface="Quattrocento Sans"/>
                <a:ea typeface="Quattrocento Sans"/>
                <a:cs typeface="Quattrocento Sans"/>
                <a:sym typeface="Quattrocento Sans"/>
              </a:rPr>
              <a:t>14 agencies across Sub-Saharan Africa </a:t>
            </a:r>
            <a:endParaRPr b="1" sz="2400"/>
          </a:p>
          <a:p>
            <a:pPr indent="0" lvl="0" marL="0" rtl="0" algn="l">
              <a:lnSpc>
                <a:spcPct val="100000"/>
              </a:lnSpc>
              <a:spcBef>
                <a:spcPts val="0"/>
              </a:spcBef>
              <a:spcAft>
                <a:spcPts val="0"/>
              </a:spcAft>
              <a:buNone/>
            </a:pPr>
            <a:r>
              <a:rPr b="1" lang="en" sz="2400"/>
              <a:t>Working areas/key initiatives</a:t>
            </a:r>
            <a:endParaRPr b="1" sz="2400"/>
          </a:p>
          <a:p>
            <a:pPr indent="-381000" lvl="0" marL="457200" rtl="0" algn="l">
              <a:lnSpc>
                <a:spcPct val="100000"/>
              </a:lnSpc>
              <a:spcBef>
                <a:spcPts val="1600"/>
              </a:spcBef>
              <a:spcAft>
                <a:spcPts val="0"/>
              </a:spcAft>
              <a:buSzPts val="2400"/>
              <a:buChar char="●"/>
            </a:pPr>
            <a:r>
              <a:rPr lang="en" sz="1400">
                <a:latin typeface="Quattrocento Sans"/>
                <a:ea typeface="Quattrocento Sans"/>
                <a:cs typeface="Quattrocento Sans"/>
                <a:sym typeface="Quattrocento Sans"/>
              </a:rPr>
              <a:t>Evaluation capacity development</a:t>
            </a:r>
            <a:endParaRPr sz="1400">
              <a:latin typeface="Quattrocento Sans"/>
              <a:ea typeface="Quattrocento Sans"/>
              <a:cs typeface="Quattrocento Sans"/>
              <a:sym typeface="Quattrocento Sans"/>
            </a:endParaRPr>
          </a:p>
          <a:p>
            <a:pPr indent="-381000" lvl="0" marL="457200" rtl="0" algn="l">
              <a:lnSpc>
                <a:spcPct val="100000"/>
              </a:lnSpc>
              <a:spcBef>
                <a:spcPts val="0"/>
              </a:spcBef>
              <a:spcAft>
                <a:spcPts val="0"/>
              </a:spcAft>
              <a:buSzPts val="2400"/>
              <a:buChar char="●"/>
            </a:pPr>
            <a:r>
              <a:rPr lang="en" sz="1400">
                <a:latin typeface="Quattrocento Sans"/>
                <a:ea typeface="Quattrocento Sans"/>
                <a:cs typeface="Quattrocento Sans"/>
                <a:sym typeface="Quattrocento Sans"/>
              </a:rPr>
              <a:t>Technical support on evaluations</a:t>
            </a:r>
            <a:endParaRPr sz="1400">
              <a:latin typeface="Quattrocento Sans"/>
              <a:ea typeface="Quattrocento Sans"/>
              <a:cs typeface="Quattrocento Sans"/>
              <a:sym typeface="Quattrocento Sans"/>
            </a:endParaRPr>
          </a:p>
          <a:p>
            <a:pPr indent="-381000" lvl="0" marL="457200" rtl="0" algn="l">
              <a:lnSpc>
                <a:spcPct val="100000"/>
              </a:lnSpc>
              <a:spcBef>
                <a:spcPts val="0"/>
              </a:spcBef>
              <a:spcAft>
                <a:spcPts val="0"/>
              </a:spcAft>
              <a:buSzPts val="2400"/>
              <a:buChar char="●"/>
            </a:pPr>
            <a:r>
              <a:rPr lang="en" sz="1400">
                <a:latin typeface="Quattrocento Sans"/>
                <a:ea typeface="Quattrocento Sans"/>
                <a:cs typeface="Quattrocento Sans"/>
                <a:sym typeface="Quattrocento Sans"/>
              </a:rPr>
              <a:t>Knowledge exchange around evaluations</a:t>
            </a:r>
            <a:endParaRPr sz="1400">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UNEDAP</a:t>
            </a:r>
            <a:endParaRPr/>
          </a:p>
        </p:txBody>
      </p:sp>
      <p:sp>
        <p:nvSpPr>
          <p:cNvPr id="88" name="Google Shape;88;p16"/>
          <p:cNvSpPr txBox="1"/>
          <p:nvPr>
            <p:ph idx="1" type="body"/>
          </p:nvPr>
        </p:nvSpPr>
        <p:spPr>
          <a:xfrm>
            <a:off x="249575" y="1131700"/>
            <a:ext cx="8520600" cy="3621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b="1" lang="en" sz="2400"/>
              <a:t>Mission</a:t>
            </a:r>
            <a:endParaRPr b="1" sz="2400"/>
          </a:p>
          <a:p>
            <a:pPr indent="-317500" lvl="1" marL="914400" rtl="0" algn="l">
              <a:spcBef>
                <a:spcPts val="0"/>
              </a:spcBef>
              <a:spcAft>
                <a:spcPts val="0"/>
              </a:spcAft>
              <a:buSzPts val="1400"/>
              <a:buFont typeface="Arial"/>
              <a:buChar char="○"/>
            </a:pPr>
            <a:r>
              <a:rPr lang="en">
                <a:latin typeface="Arial"/>
                <a:ea typeface="Arial"/>
                <a:cs typeface="Arial"/>
                <a:sym typeface="Arial"/>
              </a:rPr>
              <a:t>Aims to promote an evaluation culture and coherence of evaluation practices in the UN system</a:t>
            </a:r>
            <a:endParaRPr>
              <a:latin typeface="Arial"/>
              <a:ea typeface="Arial"/>
              <a:cs typeface="Arial"/>
              <a:sym typeface="Arial"/>
            </a:endParaRPr>
          </a:p>
          <a:p>
            <a:pPr indent="-381000" lvl="0" marL="457200" rtl="0" algn="l">
              <a:spcBef>
                <a:spcPts val="1000"/>
              </a:spcBef>
              <a:spcAft>
                <a:spcPts val="0"/>
              </a:spcAft>
              <a:buSzPts val="2400"/>
              <a:buChar char="●"/>
            </a:pPr>
            <a:r>
              <a:rPr b="1" lang="en" sz="2400"/>
              <a:t>M</a:t>
            </a:r>
            <a:r>
              <a:rPr b="1" lang="en" sz="2400"/>
              <a:t>embership</a:t>
            </a:r>
            <a:endParaRPr b="1" sz="2400"/>
          </a:p>
          <a:p>
            <a:pPr indent="-317500" lvl="1" marL="914400" rtl="0" algn="l">
              <a:spcBef>
                <a:spcPts val="0"/>
              </a:spcBef>
              <a:spcAft>
                <a:spcPts val="0"/>
              </a:spcAft>
              <a:buSzPts val="1400"/>
              <a:buFont typeface="Arial"/>
              <a:buChar char="○"/>
            </a:pPr>
            <a:r>
              <a:rPr lang="en">
                <a:latin typeface="Arial"/>
                <a:ea typeface="Arial"/>
                <a:cs typeface="Arial"/>
                <a:sym typeface="Arial"/>
              </a:rPr>
              <a:t>Consists of evaluation experts of 11 regional offices (ILO, IOM, UNICEF, UNDP, UN ESCAP, UNESCO, UN Women, UNFPA, UNOPS, WFP, FAO) and UNDCO-AP</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Included in the structure of the Regional Collaborative Platform in 2021</a:t>
            </a:r>
            <a:endParaRPr>
              <a:latin typeface="Arial"/>
              <a:ea typeface="Arial"/>
              <a:cs typeface="Arial"/>
              <a:sym typeface="Arial"/>
            </a:endParaRPr>
          </a:p>
          <a:p>
            <a:pPr indent="-381000" lvl="0" marL="457200" rtl="0" algn="l">
              <a:spcBef>
                <a:spcPts val="1000"/>
              </a:spcBef>
              <a:spcAft>
                <a:spcPts val="0"/>
              </a:spcAft>
              <a:buSzPts val="2400"/>
              <a:buChar char="●"/>
            </a:pPr>
            <a:r>
              <a:rPr b="1" lang="en" sz="2400"/>
              <a:t>Working areas/key initiatives</a:t>
            </a:r>
            <a:endParaRPr b="1" sz="2400"/>
          </a:p>
          <a:p>
            <a:pPr indent="-317500" lvl="1" marL="914400" rtl="0" algn="l">
              <a:lnSpc>
                <a:spcPct val="98181"/>
              </a:lnSpc>
              <a:spcBef>
                <a:spcPts val="0"/>
              </a:spcBef>
              <a:spcAft>
                <a:spcPts val="0"/>
              </a:spcAft>
              <a:buSzPts val="1400"/>
              <a:buFont typeface="Arial"/>
              <a:buChar char="○"/>
            </a:pPr>
            <a:r>
              <a:rPr lang="en">
                <a:latin typeface="Arial"/>
                <a:ea typeface="Arial"/>
                <a:cs typeface="Arial"/>
                <a:sym typeface="Arial"/>
              </a:rPr>
              <a:t>Organizes in-person or online evaluation trainings for all UN Agencies in the Asia-Pacific countries every year</a:t>
            </a:r>
            <a:endParaRPr>
              <a:latin typeface="Arial"/>
              <a:ea typeface="Arial"/>
              <a:cs typeface="Arial"/>
              <a:sym typeface="Arial"/>
            </a:endParaRPr>
          </a:p>
          <a:p>
            <a:pPr indent="-317500" lvl="1" marL="914400" rtl="0" algn="l">
              <a:lnSpc>
                <a:spcPct val="98181"/>
              </a:lnSpc>
              <a:spcBef>
                <a:spcPts val="0"/>
              </a:spcBef>
              <a:spcAft>
                <a:spcPts val="0"/>
              </a:spcAft>
              <a:buSzPts val="1400"/>
              <a:buFont typeface="Arial"/>
              <a:buChar char="○"/>
            </a:pPr>
            <a:r>
              <a:rPr lang="en">
                <a:latin typeface="Arial"/>
                <a:ea typeface="Arial"/>
                <a:cs typeface="Arial"/>
                <a:sym typeface="Arial"/>
              </a:rPr>
              <a:t>Provides technical advice to strengthen evaluations carried out by UN agencies in the Asia and the Pacific region, particularly UNSDCF and joint evaluations</a:t>
            </a:r>
            <a:endParaRPr>
              <a:latin typeface="Arial"/>
              <a:ea typeface="Arial"/>
              <a:cs typeface="Arial"/>
              <a:sym typeface="Arial"/>
            </a:endParaRPr>
          </a:p>
          <a:p>
            <a:pPr indent="-317500" lvl="1" marL="914400" rtl="0" algn="l">
              <a:lnSpc>
                <a:spcPct val="98181"/>
              </a:lnSpc>
              <a:spcBef>
                <a:spcPts val="0"/>
              </a:spcBef>
              <a:spcAft>
                <a:spcPts val="0"/>
              </a:spcAft>
              <a:buSzPts val="1400"/>
              <a:buFont typeface="Arial"/>
              <a:buChar char="○"/>
            </a:pPr>
            <a:r>
              <a:rPr lang="en">
                <a:latin typeface="Arial"/>
                <a:ea typeface="Arial"/>
                <a:cs typeface="Arial"/>
                <a:sym typeface="Arial"/>
              </a:rPr>
              <a:t>Advocates for influential evaluations to senior managers in the region</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142350"/>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UNELAC</a:t>
            </a:r>
            <a:endParaRPr/>
          </a:p>
        </p:txBody>
      </p:sp>
      <p:sp>
        <p:nvSpPr>
          <p:cNvPr id="94" name="Google Shape;94;p17"/>
          <p:cNvSpPr txBox="1"/>
          <p:nvPr>
            <p:ph idx="1" type="body"/>
          </p:nvPr>
        </p:nvSpPr>
        <p:spPr>
          <a:xfrm>
            <a:off x="172350" y="912800"/>
            <a:ext cx="8799300" cy="3792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b="1" lang="en" sz="2400"/>
              <a:t>Mission</a:t>
            </a:r>
            <a:endParaRPr b="1" sz="2400"/>
          </a:p>
          <a:p>
            <a:pPr indent="-349250" lvl="0" marL="457200" rtl="0" algn="l">
              <a:spcBef>
                <a:spcPts val="1600"/>
              </a:spcBef>
              <a:spcAft>
                <a:spcPts val="0"/>
              </a:spcAft>
              <a:buSzPts val="1900"/>
              <a:buChar char="●"/>
            </a:pPr>
            <a:r>
              <a:rPr lang="en" sz="1900"/>
              <a:t>S</a:t>
            </a:r>
            <a:r>
              <a:rPr lang="en"/>
              <a:t>trengthen</a:t>
            </a:r>
            <a:r>
              <a:rPr lang="en"/>
              <a:t> evaluation function </a:t>
            </a:r>
            <a:r>
              <a:rPr lang="en"/>
              <a:t>across</a:t>
            </a:r>
            <a:r>
              <a:rPr lang="en"/>
              <a:t> UN system in LAC</a:t>
            </a:r>
            <a:endParaRPr/>
          </a:p>
          <a:p>
            <a:pPr indent="-342900" lvl="0" marL="457200" rtl="0" algn="l">
              <a:spcBef>
                <a:spcPts val="0"/>
              </a:spcBef>
              <a:spcAft>
                <a:spcPts val="0"/>
              </a:spcAft>
              <a:buSzPts val="1800"/>
              <a:buChar char="●"/>
            </a:pPr>
            <a:r>
              <a:rPr lang="en"/>
              <a:t>Promote coordination, collaboration and foster synergies among UN entities around evaluations</a:t>
            </a:r>
            <a:endParaRPr sz="1900"/>
          </a:p>
          <a:p>
            <a:pPr indent="-381000" lvl="0" marL="457200" rtl="0" algn="l">
              <a:spcBef>
                <a:spcPts val="0"/>
              </a:spcBef>
              <a:spcAft>
                <a:spcPts val="0"/>
              </a:spcAft>
              <a:buSzPts val="2400"/>
              <a:buAutoNum type="arabicPeriod"/>
            </a:pPr>
            <a:r>
              <a:rPr b="1" lang="en" sz="2400"/>
              <a:t>Membership: </a:t>
            </a:r>
            <a:r>
              <a:rPr lang="en" sz="1900"/>
              <a:t>1</a:t>
            </a:r>
            <a:r>
              <a:rPr lang="en"/>
              <a:t>5 officers  from 9 agencies with Regional Offices in LAC </a:t>
            </a:r>
            <a:endParaRPr sz="2200"/>
          </a:p>
          <a:p>
            <a:pPr indent="-381000" lvl="0" marL="457200" rtl="0" algn="l">
              <a:spcBef>
                <a:spcPts val="1600"/>
              </a:spcBef>
              <a:spcAft>
                <a:spcPts val="0"/>
              </a:spcAft>
              <a:buSzPts val="2400"/>
              <a:buAutoNum type="arabicPeriod"/>
            </a:pPr>
            <a:r>
              <a:rPr b="1" lang="en" sz="2400"/>
              <a:t>Working areas/key initiatives</a:t>
            </a:r>
            <a:br>
              <a:rPr b="1" lang="en" sz="2400"/>
            </a:br>
            <a:r>
              <a:rPr b="1" lang="en" sz="2400"/>
              <a:t>i) </a:t>
            </a:r>
            <a:r>
              <a:rPr lang="en" sz="2400"/>
              <a:t>E</a:t>
            </a:r>
            <a:r>
              <a:rPr lang="en"/>
              <a:t>valuation Capacity development ii) Technical support &amp; QA to evaluations iii) Country -led SDG evaluations &amp; NECD iv) joint evaluations &amp; knowledge products</a:t>
            </a:r>
            <a:endParaRPr/>
          </a:p>
          <a:p>
            <a:pPr indent="0" lvl="0" marL="457200" rtl="0" algn="l">
              <a:spcBef>
                <a:spcPts val="1600"/>
              </a:spcBef>
              <a:spcAft>
                <a:spcPts val="1600"/>
              </a:spcAft>
              <a:buNone/>
            </a:pPr>
            <a:r>
              <a:t/>
            </a:r>
            <a:endParaRPr b="1"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4294967295" type="title"/>
          </p:nvPr>
        </p:nvSpPr>
        <p:spPr>
          <a:xfrm>
            <a:off x="387900" y="458025"/>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PANEL SESSION</a:t>
            </a:r>
            <a:endParaRPr/>
          </a:p>
        </p:txBody>
      </p:sp>
      <p:grpSp>
        <p:nvGrpSpPr>
          <p:cNvPr id="100" name="Google Shape;100;p18"/>
          <p:cNvGrpSpPr/>
          <p:nvPr/>
        </p:nvGrpSpPr>
        <p:grpSpPr>
          <a:xfrm>
            <a:off x="431825" y="1342525"/>
            <a:ext cx="2683300" cy="3302700"/>
            <a:chOff x="431825" y="1342525"/>
            <a:chExt cx="2683300" cy="3302700"/>
          </a:xfrm>
        </p:grpSpPr>
        <p:sp>
          <p:nvSpPr>
            <p:cNvPr id="101" name="Google Shape;101;p18"/>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8"/>
          <p:cNvSpPr txBox="1"/>
          <p:nvPr>
            <p:ph idx="4294967295" type="body"/>
          </p:nvPr>
        </p:nvSpPr>
        <p:spPr>
          <a:xfrm>
            <a:off x="489192"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1</a:t>
            </a:r>
            <a:endParaRPr>
              <a:solidFill>
                <a:schemeClr val="lt1"/>
              </a:solidFill>
            </a:endParaRPr>
          </a:p>
        </p:txBody>
      </p:sp>
      <p:cxnSp>
        <p:nvCxnSpPr>
          <p:cNvPr id="104" name="Google Shape;104;p18"/>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05" name="Google Shape;105;p18"/>
          <p:cNvSpPr txBox="1"/>
          <p:nvPr>
            <p:ph idx="4294967295" type="body"/>
          </p:nvPr>
        </p:nvSpPr>
        <p:spPr>
          <a:xfrm>
            <a:off x="933875" y="13377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1"/>
                </a:solidFill>
              </a:rPr>
              <a:t>Capacity Development</a:t>
            </a:r>
            <a:endParaRPr sz="2300">
              <a:solidFill>
                <a:schemeClr val="lt1"/>
              </a:solidFill>
            </a:endParaRPr>
          </a:p>
        </p:txBody>
      </p:sp>
      <p:sp>
        <p:nvSpPr>
          <p:cNvPr id="106" name="Google Shape;106;p18"/>
          <p:cNvSpPr txBox="1"/>
          <p:nvPr>
            <p:ph idx="4294967295" type="body"/>
          </p:nvPr>
        </p:nvSpPr>
        <p:spPr>
          <a:xfrm>
            <a:off x="508125" y="2268950"/>
            <a:ext cx="2530800" cy="23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UNEDAP</a:t>
            </a:r>
            <a:endParaRPr sz="1400"/>
          </a:p>
          <a:p>
            <a:pPr indent="0" lvl="0" marL="0" rtl="0" algn="l">
              <a:spcBef>
                <a:spcPts val="1600"/>
              </a:spcBef>
              <a:spcAft>
                <a:spcPts val="0"/>
              </a:spcAft>
              <a:buNone/>
            </a:pPr>
            <a:r>
              <a:rPr lang="en" sz="1400"/>
              <a:t>Speakers:</a:t>
            </a:r>
            <a:endParaRPr sz="1400"/>
          </a:p>
          <a:p>
            <a:pPr indent="-317500" lvl="0" marL="342900" rtl="0" algn="l">
              <a:spcBef>
                <a:spcPts val="1600"/>
              </a:spcBef>
              <a:spcAft>
                <a:spcPts val="0"/>
              </a:spcAft>
              <a:buSzPts val="1400"/>
              <a:buChar char="-"/>
            </a:pPr>
            <a:r>
              <a:rPr lang="en" sz="1400"/>
              <a:t>Angeline Wambada, IOM</a:t>
            </a:r>
            <a:endParaRPr sz="1400"/>
          </a:p>
          <a:p>
            <a:pPr indent="-317500" lvl="0" marL="342900" rtl="0" algn="l">
              <a:spcBef>
                <a:spcPts val="0"/>
              </a:spcBef>
              <a:spcAft>
                <a:spcPts val="0"/>
              </a:spcAft>
              <a:buSzPts val="1400"/>
              <a:buChar char="-"/>
            </a:pPr>
            <a:r>
              <a:rPr lang="en" sz="1400"/>
              <a:t>Oyuna Chuluundorj, UNFPA</a:t>
            </a:r>
            <a:endParaRPr sz="1400"/>
          </a:p>
          <a:p>
            <a:pPr indent="0" lvl="0" marL="0" rtl="0" algn="l">
              <a:spcBef>
                <a:spcPts val="1600"/>
              </a:spcBef>
              <a:spcAft>
                <a:spcPts val="1600"/>
              </a:spcAft>
              <a:buNone/>
            </a:pPr>
            <a:r>
              <a:t/>
            </a:r>
            <a:endParaRPr sz="1400"/>
          </a:p>
        </p:txBody>
      </p:sp>
      <p:grpSp>
        <p:nvGrpSpPr>
          <p:cNvPr id="107" name="Google Shape;107;p18"/>
          <p:cNvGrpSpPr/>
          <p:nvPr/>
        </p:nvGrpSpPr>
        <p:grpSpPr>
          <a:xfrm>
            <a:off x="3221800" y="1342525"/>
            <a:ext cx="2673003" cy="3302700"/>
            <a:chOff x="3221800" y="1342525"/>
            <a:chExt cx="2673003" cy="3302700"/>
          </a:xfrm>
        </p:grpSpPr>
        <p:sp>
          <p:nvSpPr>
            <p:cNvPr id="108" name="Google Shape;108;p18"/>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8"/>
          <p:cNvSpPr txBox="1"/>
          <p:nvPr>
            <p:ph idx="4294967295" type="body"/>
          </p:nvPr>
        </p:nvSpPr>
        <p:spPr>
          <a:xfrm>
            <a:off x="3275767"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2</a:t>
            </a:r>
            <a:endParaRPr>
              <a:solidFill>
                <a:schemeClr val="lt1"/>
              </a:solidFill>
            </a:endParaRPr>
          </a:p>
        </p:txBody>
      </p:sp>
      <p:cxnSp>
        <p:nvCxnSpPr>
          <p:cNvPr id="111" name="Google Shape;111;p18"/>
          <p:cNvCxnSpPr/>
          <p:nvPr/>
        </p:nvCxnSpPr>
        <p:spPr>
          <a:xfrm>
            <a:off x="3647550" y="1514725"/>
            <a:ext cx="0" cy="478800"/>
          </a:xfrm>
          <a:prstGeom prst="straightConnector1">
            <a:avLst/>
          </a:prstGeom>
          <a:noFill/>
          <a:ln cap="flat" cmpd="sng" w="9525">
            <a:solidFill>
              <a:schemeClr val="lt1"/>
            </a:solidFill>
            <a:prstDash val="solid"/>
            <a:round/>
            <a:headEnd len="sm" w="sm" type="none"/>
            <a:tailEnd len="sm" w="sm" type="none"/>
          </a:ln>
        </p:spPr>
      </p:cxnSp>
      <p:sp>
        <p:nvSpPr>
          <p:cNvPr id="112" name="Google Shape;112;p18"/>
          <p:cNvSpPr txBox="1"/>
          <p:nvPr>
            <p:ph idx="4294967295" type="body"/>
          </p:nvPr>
        </p:nvSpPr>
        <p:spPr>
          <a:xfrm>
            <a:off x="3723750" y="13425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DCO and Quality Assurance</a:t>
            </a:r>
            <a:endParaRPr>
              <a:solidFill>
                <a:schemeClr val="lt1"/>
              </a:solidFill>
            </a:endParaRPr>
          </a:p>
        </p:txBody>
      </p:sp>
      <p:sp>
        <p:nvSpPr>
          <p:cNvPr id="113" name="Google Shape;113;p18"/>
          <p:cNvSpPr txBox="1"/>
          <p:nvPr>
            <p:ph idx="4294967295" type="body"/>
          </p:nvPr>
        </p:nvSpPr>
        <p:spPr>
          <a:xfrm>
            <a:off x="3294700" y="2268950"/>
            <a:ext cx="2530800" cy="23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UNNESSA</a:t>
            </a:r>
            <a:endParaRPr sz="1400"/>
          </a:p>
          <a:p>
            <a:pPr indent="0" lvl="0" marL="0" rtl="0" algn="l">
              <a:spcBef>
                <a:spcPts val="1600"/>
              </a:spcBef>
              <a:spcAft>
                <a:spcPts val="0"/>
              </a:spcAft>
              <a:buNone/>
            </a:pPr>
            <a:r>
              <a:rPr lang="en" sz="1400"/>
              <a:t>Speakers:</a:t>
            </a:r>
            <a:endParaRPr sz="1400"/>
          </a:p>
          <a:p>
            <a:pPr indent="-317500" lvl="0" marL="457200" rtl="0" algn="l">
              <a:spcBef>
                <a:spcPts val="1600"/>
              </a:spcBef>
              <a:spcAft>
                <a:spcPts val="0"/>
              </a:spcAft>
              <a:buSzPts val="1400"/>
              <a:buChar char="-"/>
            </a:pPr>
            <a:r>
              <a:rPr lang="en" sz="1400"/>
              <a:t>Kay Lau, UN Women </a:t>
            </a:r>
            <a:endParaRPr sz="1400"/>
          </a:p>
          <a:p>
            <a:pPr indent="0" lvl="0" marL="0" rtl="0" algn="l">
              <a:spcBef>
                <a:spcPts val="1600"/>
              </a:spcBef>
              <a:spcAft>
                <a:spcPts val="0"/>
              </a:spcAft>
              <a:buNone/>
            </a:pPr>
            <a:r>
              <a:rPr lang="en" sz="1400"/>
              <a:t>-</a:t>
            </a:r>
            <a:endParaRPr sz="1400"/>
          </a:p>
          <a:p>
            <a:pPr indent="0" lvl="0" marL="0" rtl="0" algn="l">
              <a:spcBef>
                <a:spcPts val="1600"/>
              </a:spcBef>
              <a:spcAft>
                <a:spcPts val="0"/>
              </a:spcAft>
              <a:buNone/>
            </a:pPr>
            <a:r>
              <a:rPr lang="en" sz="1400"/>
              <a:t>-</a:t>
            </a:r>
            <a:endParaRPr sz="1400"/>
          </a:p>
          <a:p>
            <a:pPr indent="0" lvl="0" marL="0" rtl="0" algn="l">
              <a:spcBef>
                <a:spcPts val="1600"/>
              </a:spcBef>
              <a:spcAft>
                <a:spcPts val="0"/>
              </a:spcAft>
              <a:buNone/>
            </a:pPr>
            <a:r>
              <a:t/>
            </a:r>
            <a:endParaRPr sz="1400"/>
          </a:p>
        </p:txBody>
      </p:sp>
      <p:grpSp>
        <p:nvGrpSpPr>
          <p:cNvPr id="114" name="Google Shape;114;p18"/>
          <p:cNvGrpSpPr/>
          <p:nvPr/>
        </p:nvGrpSpPr>
        <p:grpSpPr>
          <a:xfrm>
            <a:off x="6007125" y="1342525"/>
            <a:ext cx="2673000" cy="3302700"/>
            <a:chOff x="6007125" y="1342525"/>
            <a:chExt cx="2673000" cy="3302700"/>
          </a:xfrm>
        </p:grpSpPr>
        <p:sp>
          <p:nvSpPr>
            <p:cNvPr id="115" name="Google Shape;115;p18"/>
            <p:cNvSpPr/>
            <p:nvPr/>
          </p:nvSpPr>
          <p:spPr>
            <a:xfrm>
              <a:off x="6007125"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txBox="1"/>
            <p:nvPr/>
          </p:nvSpPr>
          <p:spPr>
            <a:xfrm>
              <a:off x="6007125"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18"/>
          <p:cNvSpPr txBox="1"/>
          <p:nvPr>
            <p:ph idx="4294967295" type="body"/>
          </p:nvPr>
        </p:nvSpPr>
        <p:spPr>
          <a:xfrm>
            <a:off x="6058742"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3</a:t>
            </a:r>
            <a:endParaRPr>
              <a:solidFill>
                <a:schemeClr val="lt1"/>
              </a:solidFill>
            </a:endParaRPr>
          </a:p>
        </p:txBody>
      </p:sp>
      <p:cxnSp>
        <p:nvCxnSpPr>
          <p:cNvPr id="118" name="Google Shape;118;p18"/>
          <p:cNvCxnSpPr/>
          <p:nvPr/>
        </p:nvCxnSpPr>
        <p:spPr>
          <a:xfrm>
            <a:off x="642722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19" name="Google Shape;119;p18"/>
          <p:cNvSpPr txBox="1"/>
          <p:nvPr>
            <p:ph idx="4294967295" type="body"/>
          </p:nvPr>
        </p:nvSpPr>
        <p:spPr>
          <a:xfrm>
            <a:off x="6503425" y="13425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Challenges to establish &amp; sustain an active Network </a:t>
            </a:r>
            <a:endParaRPr sz="2200">
              <a:solidFill>
                <a:schemeClr val="lt1"/>
              </a:solidFill>
            </a:endParaRPr>
          </a:p>
        </p:txBody>
      </p:sp>
      <p:sp>
        <p:nvSpPr>
          <p:cNvPr id="120" name="Google Shape;120;p18"/>
          <p:cNvSpPr txBox="1"/>
          <p:nvPr>
            <p:ph idx="4294967295" type="body"/>
          </p:nvPr>
        </p:nvSpPr>
        <p:spPr>
          <a:xfrm>
            <a:off x="6077675" y="2268950"/>
            <a:ext cx="2530800" cy="23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UNELAC</a:t>
            </a:r>
            <a:endParaRPr sz="1400"/>
          </a:p>
          <a:p>
            <a:pPr indent="0" lvl="0" marL="0" rtl="0" algn="l">
              <a:spcBef>
                <a:spcPts val="1600"/>
              </a:spcBef>
              <a:spcAft>
                <a:spcPts val="0"/>
              </a:spcAft>
              <a:buNone/>
            </a:pPr>
            <a:r>
              <a:rPr lang="en" sz="1400"/>
              <a:t>Speakers:</a:t>
            </a:r>
            <a:endParaRPr sz="1400"/>
          </a:p>
          <a:p>
            <a:pPr indent="-317500" lvl="0" marL="457200" rtl="0" algn="l">
              <a:spcBef>
                <a:spcPts val="1600"/>
              </a:spcBef>
              <a:spcAft>
                <a:spcPts val="0"/>
              </a:spcAft>
              <a:buSzPts val="1400"/>
              <a:buChar char="-"/>
            </a:pPr>
            <a:r>
              <a:rPr lang="en" sz="1400"/>
              <a:t>Natalia Acosta, WFP</a:t>
            </a:r>
            <a:endParaRPr sz="1400"/>
          </a:p>
          <a:p>
            <a:pPr indent="-317500" lvl="0" marL="457200" rtl="0" algn="l">
              <a:spcBef>
                <a:spcPts val="0"/>
              </a:spcBef>
              <a:spcAft>
                <a:spcPts val="0"/>
              </a:spcAft>
              <a:buSzPts val="1400"/>
              <a:buChar char="-"/>
            </a:pPr>
            <a:r>
              <a:rPr lang="en" sz="1400"/>
              <a:t>Michael F. Craft, UN Women</a:t>
            </a:r>
            <a:endParaRPr sz="1400"/>
          </a:p>
          <a:p>
            <a:pPr indent="0" lvl="0" marL="0" rtl="0" algn="l">
              <a:spcBef>
                <a:spcPts val="1600"/>
              </a:spcBef>
              <a:spcAft>
                <a:spcPts val="1600"/>
              </a:spcAft>
              <a:buNone/>
            </a:pPr>
            <a:r>
              <a:rPr lang="en" sz="1400"/>
              <a:t>-</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Capacity Development</a:t>
            </a:r>
            <a:endParaRPr/>
          </a:p>
        </p:txBody>
      </p:sp>
      <p:sp>
        <p:nvSpPr>
          <p:cNvPr id="126" name="Google Shape;126;p19"/>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65125" lvl="0" marL="457200" rtl="0" algn="l">
              <a:lnSpc>
                <a:spcPct val="98181"/>
              </a:lnSpc>
              <a:spcBef>
                <a:spcPts val="0"/>
              </a:spcBef>
              <a:spcAft>
                <a:spcPts val="0"/>
              </a:spcAft>
              <a:buSzPts val="2150"/>
              <a:buFont typeface="Calibri"/>
              <a:buChar char="●"/>
            </a:pPr>
            <a:r>
              <a:rPr lang="en" sz="2150">
                <a:latin typeface="Calibri"/>
                <a:ea typeface="Calibri"/>
                <a:cs typeface="Calibri"/>
                <a:sym typeface="Calibri"/>
              </a:rPr>
              <a:t>UNEDAP in-person or online evaluation training for all UN Agencies in the Asia-Pacific countries:</a:t>
            </a:r>
            <a:endParaRPr sz="2150">
              <a:latin typeface="Calibri"/>
              <a:ea typeface="Calibri"/>
              <a:cs typeface="Calibri"/>
              <a:sym typeface="Calibri"/>
            </a:endParaRPr>
          </a:p>
          <a:p>
            <a:pPr indent="0" lvl="0" marL="457200" rtl="0" algn="l">
              <a:lnSpc>
                <a:spcPct val="98181"/>
              </a:lnSpc>
              <a:spcBef>
                <a:spcPts val="0"/>
              </a:spcBef>
              <a:spcAft>
                <a:spcPts val="0"/>
              </a:spcAft>
              <a:buNone/>
            </a:pPr>
            <a:r>
              <a:t/>
            </a:r>
            <a:endParaRPr sz="2150">
              <a:latin typeface="Calibri"/>
              <a:ea typeface="Calibri"/>
              <a:cs typeface="Calibri"/>
              <a:sym typeface="Calibri"/>
            </a:endParaRPr>
          </a:p>
          <a:p>
            <a:pPr indent="-317500" lvl="1" marL="914400" rtl="0" algn="l">
              <a:lnSpc>
                <a:spcPct val="98181"/>
              </a:lnSpc>
              <a:spcBef>
                <a:spcPts val="0"/>
              </a:spcBef>
              <a:spcAft>
                <a:spcPts val="0"/>
              </a:spcAft>
              <a:buSzPts val="1400"/>
              <a:buFont typeface="Arial"/>
              <a:buChar char="○"/>
            </a:pPr>
            <a:r>
              <a:rPr lang="en">
                <a:latin typeface="Arial"/>
                <a:ea typeface="Arial"/>
                <a:cs typeface="Arial"/>
                <a:sym typeface="Arial"/>
              </a:rPr>
              <a:t>It has been offered since 2009 with an objective of enhancing the quality and effectiveness of UN evaluations in the region;  </a:t>
            </a:r>
            <a:endParaRPr>
              <a:latin typeface="Arial"/>
              <a:ea typeface="Arial"/>
              <a:cs typeface="Arial"/>
              <a:sym typeface="Arial"/>
            </a:endParaRPr>
          </a:p>
          <a:p>
            <a:pPr indent="-317500" lvl="1" marL="914400" rtl="0" algn="l">
              <a:lnSpc>
                <a:spcPct val="98181"/>
              </a:lnSpc>
              <a:spcBef>
                <a:spcPts val="1000"/>
              </a:spcBef>
              <a:spcAft>
                <a:spcPts val="0"/>
              </a:spcAft>
              <a:buSzPts val="1400"/>
              <a:buFont typeface="Arial"/>
              <a:buChar char="○"/>
            </a:pPr>
            <a:r>
              <a:rPr lang="en">
                <a:latin typeface="Arial"/>
                <a:ea typeface="Arial"/>
                <a:cs typeface="Arial"/>
                <a:sym typeface="Arial"/>
              </a:rPr>
              <a:t>Each course trains approximately 35 staff from various UN agencies working in the region on evaluation management, including RCOs.</a:t>
            </a:r>
            <a:endParaRPr>
              <a:latin typeface="Arial"/>
              <a:ea typeface="Arial"/>
              <a:cs typeface="Arial"/>
              <a:sym typeface="Arial"/>
            </a:endParaRPr>
          </a:p>
          <a:p>
            <a:pPr indent="-317500" lvl="1" marL="914400" rtl="0" algn="l">
              <a:lnSpc>
                <a:spcPct val="98181"/>
              </a:lnSpc>
              <a:spcBef>
                <a:spcPts val="1000"/>
              </a:spcBef>
              <a:spcAft>
                <a:spcPts val="0"/>
              </a:spcAft>
              <a:buSzPts val="1400"/>
              <a:buFont typeface="Arial"/>
              <a:buChar char="○"/>
            </a:pPr>
            <a:r>
              <a:rPr lang="en">
                <a:latin typeface="Arial"/>
                <a:ea typeface="Arial"/>
                <a:cs typeface="Arial"/>
                <a:sym typeface="Arial"/>
              </a:rPr>
              <a:t>Includes </a:t>
            </a:r>
            <a:r>
              <a:rPr lang="en">
                <a:latin typeface="Arial"/>
                <a:ea typeface="Arial"/>
                <a:cs typeface="Arial"/>
                <a:sym typeface="Arial"/>
              </a:rPr>
              <a:t>half-day workshops or online sessions on UNSDCF evaluations</a:t>
            </a:r>
            <a:r>
              <a:rPr lang="en">
                <a:latin typeface="Arial"/>
                <a:ea typeface="Arial"/>
                <a:cs typeface="Arial"/>
                <a:sym typeface="Arial"/>
              </a:rPr>
              <a:t> in collaboration with the Development Coordination Office (DCO);</a:t>
            </a:r>
            <a:endParaRPr>
              <a:latin typeface="Arial"/>
              <a:ea typeface="Arial"/>
              <a:cs typeface="Arial"/>
              <a:sym typeface="Arial"/>
            </a:endParaRPr>
          </a:p>
          <a:p>
            <a:pPr indent="-317500" lvl="2" marL="1371600" rtl="0" algn="l">
              <a:lnSpc>
                <a:spcPct val="98181"/>
              </a:lnSpc>
              <a:spcBef>
                <a:spcPts val="0"/>
              </a:spcBef>
              <a:spcAft>
                <a:spcPts val="0"/>
              </a:spcAft>
              <a:buSzPts val="1400"/>
              <a:buFont typeface="Arial"/>
              <a:buChar char="■"/>
            </a:pPr>
            <a:r>
              <a:rPr lang="en">
                <a:latin typeface="Arial"/>
                <a:ea typeface="Arial"/>
                <a:cs typeface="Arial"/>
                <a:sym typeface="Arial"/>
              </a:rPr>
              <a:t>Colleagues from countries who recently conducted UNSDCF evaluations are invited to present and discuss challenges and good practices.</a:t>
            </a:r>
            <a:endParaRPr sz="215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451734" y="33974"/>
            <a:ext cx="7661100" cy="634200"/>
          </a:xfrm>
          <a:prstGeom prst="rect">
            <a:avLst/>
          </a:prstGeom>
          <a:noFill/>
          <a:ln>
            <a:noFill/>
          </a:ln>
        </p:spPr>
        <p:txBody>
          <a:bodyPr anchorCtr="0" anchor="b" bIns="68575" lIns="68575" spcFirstLastPara="1" rIns="68575" wrap="square" tIns="68575">
            <a:normAutofit fontScale="90000"/>
          </a:bodyPr>
          <a:lstStyle/>
          <a:p>
            <a:pPr indent="0" lvl="0" marL="0" rtl="0" algn="l">
              <a:lnSpc>
                <a:spcPct val="90000"/>
              </a:lnSpc>
              <a:spcBef>
                <a:spcPts val="0"/>
              </a:spcBef>
              <a:spcAft>
                <a:spcPts val="0"/>
              </a:spcAft>
              <a:buClr>
                <a:schemeClr val="dk1"/>
              </a:buClr>
              <a:buSzPct val="37500"/>
              <a:buFont typeface="Calibri"/>
              <a:buNone/>
            </a:pPr>
            <a:br>
              <a:rPr lang="en"/>
            </a:br>
            <a:br>
              <a:rPr lang="en"/>
            </a:br>
            <a:br>
              <a:rPr lang="en"/>
            </a:br>
            <a:br>
              <a:rPr lang="en"/>
            </a:br>
            <a:br>
              <a:rPr lang="en"/>
            </a:br>
            <a:br>
              <a:rPr lang="en"/>
            </a:br>
            <a:r>
              <a:rPr lang="en"/>
              <a:t>Structure of the UNEDAP evaluation course </a:t>
            </a:r>
            <a:endParaRPr/>
          </a:p>
        </p:txBody>
      </p:sp>
      <p:sp>
        <p:nvSpPr>
          <p:cNvPr id="132" name="Google Shape;132;p20"/>
          <p:cNvSpPr/>
          <p:nvPr/>
        </p:nvSpPr>
        <p:spPr>
          <a:xfrm>
            <a:off x="645151" y="864128"/>
            <a:ext cx="2338500" cy="552600"/>
          </a:xfrm>
          <a:prstGeom prst="roundRect">
            <a:avLst>
              <a:gd fmla="val 16667" name="adj"/>
            </a:avLst>
          </a:prstGeom>
          <a:solidFill>
            <a:srgbClr val="FF6600"/>
          </a:solidFill>
          <a:ln>
            <a:noFill/>
          </a:ln>
        </p:spPr>
        <p:txBody>
          <a:bodyPr anchorCtr="0" anchor="ctr" bIns="34275" lIns="68575" spcFirstLastPara="1" rIns="68575" wrap="square" tIns="34275">
            <a:noAutofit/>
          </a:bodyPr>
          <a:lstStyle/>
          <a:p>
            <a:pPr indent="0" lvl="0" marL="330200" marR="0" rtl="0" algn="l">
              <a:spcBef>
                <a:spcPts val="0"/>
              </a:spcBef>
              <a:spcAft>
                <a:spcPts val="0"/>
              </a:spcAft>
              <a:buNone/>
            </a:pPr>
            <a:r>
              <a:rPr b="1" lang="en" sz="1800">
                <a:solidFill>
                  <a:schemeClr val="dk1"/>
                </a:solidFill>
                <a:latin typeface="Arial"/>
                <a:ea typeface="Arial"/>
                <a:cs typeface="Arial"/>
                <a:sym typeface="Arial"/>
              </a:rPr>
              <a:t>Preparing</a:t>
            </a:r>
            <a:r>
              <a:rPr lang="en" sz="1800">
                <a:solidFill>
                  <a:schemeClr val="dk1"/>
                </a:solidFill>
                <a:latin typeface="Arial"/>
                <a:ea typeface="Arial"/>
                <a:cs typeface="Arial"/>
                <a:sym typeface="Arial"/>
              </a:rPr>
              <a:t> for an evaluation</a:t>
            </a:r>
            <a:endParaRPr sz="1800">
              <a:solidFill>
                <a:schemeClr val="dk1"/>
              </a:solidFill>
              <a:latin typeface="Arial"/>
              <a:ea typeface="Arial"/>
              <a:cs typeface="Arial"/>
              <a:sym typeface="Arial"/>
            </a:endParaRPr>
          </a:p>
        </p:txBody>
      </p:sp>
      <p:sp>
        <p:nvSpPr>
          <p:cNvPr id="133" name="Google Shape;133;p20"/>
          <p:cNvSpPr/>
          <p:nvPr/>
        </p:nvSpPr>
        <p:spPr>
          <a:xfrm>
            <a:off x="674894" y="848056"/>
            <a:ext cx="342900" cy="561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200">
                <a:solidFill>
                  <a:schemeClr val="dk1"/>
                </a:solidFill>
                <a:latin typeface="Calibri"/>
                <a:ea typeface="Calibri"/>
                <a:cs typeface="Calibri"/>
                <a:sym typeface="Calibri"/>
              </a:rPr>
              <a:t>1</a:t>
            </a:r>
            <a:endParaRPr sz="3200">
              <a:solidFill>
                <a:schemeClr val="dk1"/>
              </a:solidFill>
              <a:latin typeface="Calibri"/>
              <a:ea typeface="Calibri"/>
              <a:cs typeface="Calibri"/>
              <a:sym typeface="Calibri"/>
            </a:endParaRPr>
          </a:p>
        </p:txBody>
      </p:sp>
      <p:sp>
        <p:nvSpPr>
          <p:cNvPr id="134" name="Google Shape;134;p20"/>
          <p:cNvSpPr/>
          <p:nvPr/>
        </p:nvSpPr>
        <p:spPr>
          <a:xfrm>
            <a:off x="3502598" y="864127"/>
            <a:ext cx="2338500" cy="552600"/>
          </a:xfrm>
          <a:prstGeom prst="roundRect">
            <a:avLst>
              <a:gd fmla="val 16667" name="adj"/>
            </a:avLst>
          </a:prstGeom>
          <a:solidFill>
            <a:srgbClr val="FF6600"/>
          </a:solidFill>
          <a:ln>
            <a:noFill/>
          </a:ln>
        </p:spPr>
        <p:txBody>
          <a:bodyPr anchorCtr="0" anchor="ctr" bIns="34275" lIns="68575" spcFirstLastPara="1" rIns="68575" wrap="square" tIns="34275">
            <a:noAutofit/>
          </a:bodyPr>
          <a:lstStyle/>
          <a:p>
            <a:pPr indent="0" lvl="0" marL="330200" marR="0" rtl="0" algn="l">
              <a:spcBef>
                <a:spcPts val="0"/>
              </a:spcBef>
              <a:spcAft>
                <a:spcPts val="0"/>
              </a:spcAft>
              <a:buNone/>
            </a:pPr>
            <a:r>
              <a:rPr b="1" lang="en" sz="1800">
                <a:solidFill>
                  <a:schemeClr val="dk1"/>
                </a:solidFill>
                <a:latin typeface="Arial"/>
                <a:ea typeface="Arial"/>
                <a:cs typeface="Arial"/>
                <a:sym typeface="Arial"/>
              </a:rPr>
              <a:t>Supporting</a:t>
            </a:r>
            <a:r>
              <a:rPr lang="en" sz="1800">
                <a:solidFill>
                  <a:schemeClr val="dk1"/>
                </a:solidFill>
                <a:latin typeface="Arial"/>
                <a:ea typeface="Arial"/>
                <a:cs typeface="Arial"/>
                <a:sym typeface="Arial"/>
              </a:rPr>
              <a:t> the evaluation team</a:t>
            </a:r>
            <a:endParaRPr sz="1800">
              <a:solidFill>
                <a:schemeClr val="dk1"/>
              </a:solidFill>
              <a:latin typeface="Arial"/>
              <a:ea typeface="Arial"/>
              <a:cs typeface="Arial"/>
              <a:sym typeface="Arial"/>
            </a:endParaRPr>
          </a:p>
        </p:txBody>
      </p:sp>
      <p:sp>
        <p:nvSpPr>
          <p:cNvPr id="135" name="Google Shape;135;p20"/>
          <p:cNvSpPr/>
          <p:nvPr/>
        </p:nvSpPr>
        <p:spPr>
          <a:xfrm>
            <a:off x="3529322" y="848057"/>
            <a:ext cx="342900" cy="561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200">
                <a:solidFill>
                  <a:schemeClr val="dk1"/>
                </a:solidFill>
                <a:latin typeface="Calibri"/>
                <a:ea typeface="Calibri"/>
                <a:cs typeface="Calibri"/>
                <a:sym typeface="Calibri"/>
              </a:rPr>
              <a:t>2</a:t>
            </a:r>
            <a:endParaRPr sz="3200">
              <a:solidFill>
                <a:schemeClr val="dk1"/>
              </a:solidFill>
              <a:latin typeface="Calibri"/>
              <a:ea typeface="Calibri"/>
              <a:cs typeface="Calibri"/>
              <a:sym typeface="Calibri"/>
            </a:endParaRPr>
          </a:p>
        </p:txBody>
      </p:sp>
      <p:sp>
        <p:nvSpPr>
          <p:cNvPr id="136" name="Google Shape;136;p20"/>
          <p:cNvSpPr/>
          <p:nvPr/>
        </p:nvSpPr>
        <p:spPr>
          <a:xfrm>
            <a:off x="6328950" y="864125"/>
            <a:ext cx="2425200" cy="552600"/>
          </a:xfrm>
          <a:prstGeom prst="roundRect">
            <a:avLst>
              <a:gd fmla="val 16667" name="adj"/>
            </a:avLst>
          </a:prstGeom>
          <a:solidFill>
            <a:srgbClr val="FF6600"/>
          </a:solidFill>
          <a:ln>
            <a:noFill/>
          </a:ln>
        </p:spPr>
        <p:txBody>
          <a:bodyPr anchorCtr="0" anchor="ctr" bIns="34275" lIns="68575" spcFirstLastPara="1" rIns="68575" wrap="square" tIns="34275">
            <a:noAutofit/>
          </a:bodyPr>
          <a:lstStyle/>
          <a:p>
            <a:pPr indent="0" lvl="0" marL="330200" marR="0" rtl="0" algn="l">
              <a:spcBef>
                <a:spcPts val="0"/>
              </a:spcBef>
              <a:spcAft>
                <a:spcPts val="0"/>
              </a:spcAft>
              <a:buNone/>
            </a:pPr>
            <a:r>
              <a:rPr lang="en" sz="1600">
                <a:solidFill>
                  <a:schemeClr val="dk1"/>
                </a:solidFill>
                <a:latin typeface="Arial"/>
                <a:ea typeface="Arial"/>
                <a:cs typeface="Arial"/>
                <a:sym typeface="Arial"/>
              </a:rPr>
              <a:t>Helping stakeholders </a:t>
            </a:r>
            <a:r>
              <a:rPr b="1" lang="en" sz="1600">
                <a:solidFill>
                  <a:schemeClr val="dk1"/>
                </a:solidFill>
                <a:latin typeface="Arial"/>
                <a:ea typeface="Arial"/>
                <a:cs typeface="Arial"/>
                <a:sym typeface="Arial"/>
              </a:rPr>
              <a:t>use</a:t>
            </a:r>
            <a:r>
              <a:rPr lang="en" sz="1600">
                <a:solidFill>
                  <a:schemeClr val="dk1"/>
                </a:solidFill>
                <a:latin typeface="Arial"/>
                <a:ea typeface="Arial"/>
                <a:cs typeface="Arial"/>
                <a:sym typeface="Arial"/>
              </a:rPr>
              <a:t> the evaluation</a:t>
            </a:r>
            <a:endParaRPr sz="1600">
              <a:solidFill>
                <a:schemeClr val="dk1"/>
              </a:solidFill>
              <a:latin typeface="Arial"/>
              <a:ea typeface="Arial"/>
              <a:cs typeface="Arial"/>
              <a:sym typeface="Arial"/>
            </a:endParaRPr>
          </a:p>
        </p:txBody>
      </p:sp>
      <p:sp>
        <p:nvSpPr>
          <p:cNvPr id="137" name="Google Shape;137;p20"/>
          <p:cNvSpPr/>
          <p:nvPr/>
        </p:nvSpPr>
        <p:spPr>
          <a:xfrm>
            <a:off x="6361955" y="891235"/>
            <a:ext cx="317700" cy="500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800">
                <a:solidFill>
                  <a:schemeClr val="dk1"/>
                </a:solidFill>
                <a:latin typeface="Calibri"/>
                <a:ea typeface="Calibri"/>
                <a:cs typeface="Calibri"/>
                <a:sym typeface="Calibri"/>
              </a:rPr>
              <a:t>3</a:t>
            </a:r>
            <a:endParaRPr sz="1000">
              <a:solidFill>
                <a:schemeClr val="dk1"/>
              </a:solidFill>
              <a:latin typeface="Calibri"/>
              <a:ea typeface="Calibri"/>
              <a:cs typeface="Calibri"/>
              <a:sym typeface="Calibri"/>
            </a:endParaRPr>
          </a:p>
        </p:txBody>
      </p:sp>
      <p:grpSp>
        <p:nvGrpSpPr>
          <p:cNvPr id="138" name="Google Shape;138;p20"/>
          <p:cNvGrpSpPr/>
          <p:nvPr/>
        </p:nvGrpSpPr>
        <p:grpSpPr>
          <a:xfrm>
            <a:off x="696545" y="1514963"/>
            <a:ext cx="2203425" cy="3312170"/>
            <a:chOff x="68525" y="2698"/>
            <a:chExt cx="2937900" cy="4416226"/>
          </a:xfrm>
        </p:grpSpPr>
        <p:sp>
          <p:nvSpPr>
            <p:cNvPr id="139" name="Google Shape;139;p20"/>
            <p:cNvSpPr/>
            <p:nvPr/>
          </p:nvSpPr>
          <p:spPr>
            <a:xfrm>
              <a:off x="68525" y="2698"/>
              <a:ext cx="2937900" cy="4416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40" name="Google Shape;140;p20"/>
            <p:cNvSpPr txBox="1"/>
            <p:nvPr/>
          </p:nvSpPr>
          <p:spPr>
            <a:xfrm>
              <a:off x="81460" y="15633"/>
              <a:ext cx="2911800" cy="4158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1: Identify users and use</a:t>
              </a:r>
              <a:endParaRPr sz="1100">
                <a:solidFill>
                  <a:schemeClr val="dk1"/>
                </a:solidFill>
              </a:endParaRPr>
            </a:p>
          </p:txBody>
        </p:sp>
        <p:sp>
          <p:nvSpPr>
            <p:cNvPr id="141" name="Google Shape;141;p20"/>
            <p:cNvSpPr/>
            <p:nvPr/>
          </p:nvSpPr>
          <p:spPr>
            <a:xfrm rot="5400000">
              <a:off x="1454688" y="455425"/>
              <a:ext cx="165600" cy="1986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42" name="Google Shape;142;p20"/>
            <p:cNvSpPr txBox="1"/>
            <p:nvPr/>
          </p:nvSpPr>
          <p:spPr>
            <a:xfrm>
              <a:off x="1477804" y="471925"/>
              <a:ext cx="119100" cy="11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43" name="Google Shape;143;p20"/>
            <p:cNvSpPr/>
            <p:nvPr/>
          </p:nvSpPr>
          <p:spPr>
            <a:xfrm>
              <a:off x="68525" y="665135"/>
              <a:ext cx="2937900" cy="441600"/>
            </a:xfrm>
            <a:prstGeom prst="roundRect">
              <a:avLst>
                <a:gd fmla="val 10000" name="adj"/>
              </a:avLst>
            </a:prstGeom>
            <a:solidFill>
              <a:srgbClr val="0D6DC5"/>
            </a:solidFill>
            <a:ln cap="flat" cmpd="sng" w="12700">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44" name="Google Shape;144;p20"/>
            <p:cNvSpPr txBox="1"/>
            <p:nvPr/>
          </p:nvSpPr>
          <p:spPr>
            <a:xfrm>
              <a:off x="81460" y="678070"/>
              <a:ext cx="2911800" cy="415800"/>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2: Make sure it </a:t>
              </a:r>
              <a:r>
                <a:rPr b="0" i="1" lang="en" sz="900">
                  <a:solidFill>
                    <a:schemeClr val="dk1"/>
                  </a:solidFill>
                  <a:latin typeface="Arial"/>
                  <a:ea typeface="Arial"/>
                  <a:cs typeface="Arial"/>
                  <a:sym typeface="Arial"/>
                </a:rPr>
                <a:t>can </a:t>
              </a:r>
              <a:r>
                <a:rPr b="0" i="0" lang="en" sz="900">
                  <a:solidFill>
                    <a:schemeClr val="dk1"/>
                  </a:solidFill>
                  <a:latin typeface="Arial"/>
                  <a:ea typeface="Arial"/>
                  <a:cs typeface="Arial"/>
                  <a:sym typeface="Arial"/>
                </a:rPr>
                <a:t>be evaluated</a:t>
              </a:r>
              <a:endParaRPr b="0" sz="900">
                <a:solidFill>
                  <a:schemeClr val="dk1"/>
                </a:solidFill>
                <a:latin typeface="Arial"/>
                <a:ea typeface="Arial"/>
                <a:cs typeface="Arial"/>
                <a:sym typeface="Arial"/>
              </a:endParaRPr>
            </a:p>
          </p:txBody>
        </p:sp>
        <p:sp>
          <p:nvSpPr>
            <p:cNvPr id="145" name="Google Shape;145;p20"/>
            <p:cNvSpPr/>
            <p:nvPr/>
          </p:nvSpPr>
          <p:spPr>
            <a:xfrm rot="5400000">
              <a:off x="1454688" y="1117862"/>
              <a:ext cx="165600" cy="1986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46" name="Google Shape;146;p20"/>
            <p:cNvSpPr txBox="1"/>
            <p:nvPr/>
          </p:nvSpPr>
          <p:spPr>
            <a:xfrm>
              <a:off x="1477804" y="1134362"/>
              <a:ext cx="119100" cy="11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47" name="Google Shape;147;p20"/>
            <p:cNvSpPr/>
            <p:nvPr/>
          </p:nvSpPr>
          <p:spPr>
            <a:xfrm>
              <a:off x="68525" y="1327573"/>
              <a:ext cx="2937900" cy="4416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48" name="Google Shape;148;p20"/>
            <p:cNvSpPr txBox="1"/>
            <p:nvPr/>
          </p:nvSpPr>
          <p:spPr>
            <a:xfrm>
              <a:off x="81460" y="1340508"/>
              <a:ext cx="2911800" cy="4158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3: Define purpose and scope of the evaluation</a:t>
              </a:r>
              <a:endParaRPr sz="1100">
                <a:solidFill>
                  <a:schemeClr val="dk1"/>
                </a:solidFill>
              </a:endParaRPr>
            </a:p>
          </p:txBody>
        </p:sp>
        <p:sp>
          <p:nvSpPr>
            <p:cNvPr id="149" name="Google Shape;149;p20"/>
            <p:cNvSpPr/>
            <p:nvPr/>
          </p:nvSpPr>
          <p:spPr>
            <a:xfrm rot="5400000">
              <a:off x="1454688" y="1780300"/>
              <a:ext cx="165600" cy="1986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50" name="Google Shape;150;p20"/>
            <p:cNvSpPr txBox="1"/>
            <p:nvPr/>
          </p:nvSpPr>
          <p:spPr>
            <a:xfrm>
              <a:off x="1477804" y="1796800"/>
              <a:ext cx="119100" cy="11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51" name="Google Shape;151;p20"/>
            <p:cNvSpPr/>
            <p:nvPr/>
          </p:nvSpPr>
          <p:spPr>
            <a:xfrm>
              <a:off x="68525" y="1990011"/>
              <a:ext cx="2937900" cy="4416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52" name="Google Shape;152;p20"/>
            <p:cNvSpPr txBox="1"/>
            <p:nvPr/>
          </p:nvSpPr>
          <p:spPr>
            <a:xfrm>
              <a:off x="81460" y="2002946"/>
              <a:ext cx="2911800" cy="4158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4: What questions should it answer?</a:t>
              </a:r>
              <a:endParaRPr sz="1100">
                <a:solidFill>
                  <a:schemeClr val="dk1"/>
                </a:solidFill>
              </a:endParaRPr>
            </a:p>
          </p:txBody>
        </p:sp>
        <p:sp>
          <p:nvSpPr>
            <p:cNvPr id="153" name="Google Shape;153;p20"/>
            <p:cNvSpPr/>
            <p:nvPr/>
          </p:nvSpPr>
          <p:spPr>
            <a:xfrm rot="5400000">
              <a:off x="1454688" y="2442738"/>
              <a:ext cx="165600" cy="1986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54" name="Google Shape;154;p20"/>
            <p:cNvSpPr txBox="1"/>
            <p:nvPr/>
          </p:nvSpPr>
          <p:spPr>
            <a:xfrm>
              <a:off x="1477804" y="2459238"/>
              <a:ext cx="119100" cy="11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55" name="Google Shape;155;p20"/>
            <p:cNvSpPr/>
            <p:nvPr/>
          </p:nvSpPr>
          <p:spPr>
            <a:xfrm>
              <a:off x="68525" y="2652449"/>
              <a:ext cx="2937900" cy="4416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56" name="Google Shape;156;p20"/>
            <p:cNvSpPr txBox="1"/>
            <p:nvPr/>
          </p:nvSpPr>
          <p:spPr>
            <a:xfrm>
              <a:off x="81460" y="2665384"/>
              <a:ext cx="2911800" cy="4158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5: Define approach and methodologies</a:t>
              </a:r>
              <a:endParaRPr sz="1100">
                <a:solidFill>
                  <a:schemeClr val="dk1"/>
                </a:solidFill>
              </a:endParaRPr>
            </a:p>
          </p:txBody>
        </p:sp>
        <p:sp>
          <p:nvSpPr>
            <p:cNvPr id="157" name="Google Shape;157;p20"/>
            <p:cNvSpPr/>
            <p:nvPr/>
          </p:nvSpPr>
          <p:spPr>
            <a:xfrm rot="5400000">
              <a:off x="1454688" y="3105175"/>
              <a:ext cx="165600" cy="1986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58" name="Google Shape;158;p20"/>
            <p:cNvSpPr txBox="1"/>
            <p:nvPr/>
          </p:nvSpPr>
          <p:spPr>
            <a:xfrm>
              <a:off x="1477804" y="3121675"/>
              <a:ext cx="119100" cy="11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59" name="Google Shape;159;p20"/>
            <p:cNvSpPr/>
            <p:nvPr/>
          </p:nvSpPr>
          <p:spPr>
            <a:xfrm>
              <a:off x="68525" y="3314886"/>
              <a:ext cx="2937900" cy="4416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60" name="Google Shape;160;p20"/>
            <p:cNvSpPr txBox="1"/>
            <p:nvPr/>
          </p:nvSpPr>
          <p:spPr>
            <a:xfrm>
              <a:off x="81460" y="3327821"/>
              <a:ext cx="2911800" cy="4158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6: Put it all together in Terms of Reference</a:t>
              </a:r>
              <a:endParaRPr sz="1100">
                <a:solidFill>
                  <a:schemeClr val="dk1"/>
                </a:solidFill>
              </a:endParaRPr>
            </a:p>
          </p:txBody>
        </p:sp>
        <p:sp>
          <p:nvSpPr>
            <p:cNvPr id="161" name="Google Shape;161;p20"/>
            <p:cNvSpPr/>
            <p:nvPr/>
          </p:nvSpPr>
          <p:spPr>
            <a:xfrm rot="5400000">
              <a:off x="1454688" y="3767613"/>
              <a:ext cx="165600" cy="1986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62" name="Google Shape;162;p20"/>
            <p:cNvSpPr txBox="1"/>
            <p:nvPr/>
          </p:nvSpPr>
          <p:spPr>
            <a:xfrm>
              <a:off x="1477804" y="3784113"/>
              <a:ext cx="119100" cy="11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63" name="Google Shape;163;p20"/>
            <p:cNvSpPr/>
            <p:nvPr/>
          </p:nvSpPr>
          <p:spPr>
            <a:xfrm>
              <a:off x="78709" y="3977324"/>
              <a:ext cx="2917500" cy="441600"/>
            </a:xfrm>
            <a:prstGeom prst="roundRect">
              <a:avLst>
                <a:gd fmla="val 10000" name="adj"/>
              </a:avLst>
            </a:prstGeom>
            <a:solidFill>
              <a:srgbClr val="00B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64" name="Google Shape;164;p20"/>
            <p:cNvSpPr txBox="1"/>
            <p:nvPr/>
          </p:nvSpPr>
          <p:spPr>
            <a:xfrm>
              <a:off x="91644" y="3990259"/>
              <a:ext cx="2891700" cy="4158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i="1" lang="en" sz="900">
                  <a:solidFill>
                    <a:schemeClr val="dk1"/>
                  </a:solidFill>
                  <a:latin typeface="Arial"/>
                  <a:ea typeface="Arial"/>
                  <a:cs typeface="Arial"/>
                  <a:sym typeface="Arial"/>
                </a:rPr>
                <a:t>Excursion</a:t>
              </a:r>
              <a:r>
                <a:rPr b="0" lang="en" sz="900">
                  <a:solidFill>
                    <a:schemeClr val="dk1"/>
                  </a:solidFill>
                  <a:latin typeface="Arial"/>
                  <a:ea typeface="Arial"/>
                  <a:cs typeface="Arial"/>
                  <a:sym typeface="Arial"/>
                </a:rPr>
                <a:t>: Ethics in evaluations</a:t>
              </a:r>
              <a:endParaRPr sz="1100">
                <a:solidFill>
                  <a:schemeClr val="dk1"/>
                </a:solidFill>
              </a:endParaRPr>
            </a:p>
          </p:txBody>
        </p:sp>
      </p:grpSp>
      <p:grpSp>
        <p:nvGrpSpPr>
          <p:cNvPr id="165" name="Google Shape;165;p20"/>
          <p:cNvGrpSpPr/>
          <p:nvPr/>
        </p:nvGrpSpPr>
        <p:grpSpPr>
          <a:xfrm>
            <a:off x="3865509" y="1514558"/>
            <a:ext cx="1587600" cy="3312959"/>
            <a:chOff x="320648" y="2159"/>
            <a:chExt cx="2116800" cy="4417279"/>
          </a:xfrm>
        </p:grpSpPr>
        <p:sp>
          <p:nvSpPr>
            <p:cNvPr id="166" name="Google Shape;166;p20"/>
            <p:cNvSpPr/>
            <p:nvPr/>
          </p:nvSpPr>
          <p:spPr>
            <a:xfrm>
              <a:off x="320648" y="2159"/>
              <a:ext cx="2116800" cy="80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20"/>
            <p:cNvSpPr txBox="1"/>
            <p:nvPr/>
          </p:nvSpPr>
          <p:spPr>
            <a:xfrm>
              <a:off x="344171" y="25682"/>
              <a:ext cx="20697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1: What data sources are available?</a:t>
              </a:r>
              <a:endParaRPr sz="1100">
                <a:solidFill>
                  <a:schemeClr val="dk1"/>
                </a:solidFill>
              </a:endParaRPr>
            </a:p>
          </p:txBody>
        </p:sp>
        <p:sp>
          <p:nvSpPr>
            <p:cNvPr id="168" name="Google Shape;168;p20"/>
            <p:cNvSpPr/>
            <p:nvPr/>
          </p:nvSpPr>
          <p:spPr>
            <a:xfrm rot="5400000">
              <a:off x="1228332" y="825356"/>
              <a:ext cx="301200" cy="3615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 name="Google Shape;169;p20"/>
            <p:cNvSpPr txBox="1"/>
            <p:nvPr/>
          </p:nvSpPr>
          <p:spPr>
            <a:xfrm>
              <a:off x="1270548" y="855506"/>
              <a:ext cx="216900" cy="210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lt1"/>
                </a:solidFill>
                <a:latin typeface="Arial"/>
                <a:ea typeface="Arial"/>
                <a:cs typeface="Arial"/>
                <a:sym typeface="Arial"/>
              </a:endParaRPr>
            </a:p>
          </p:txBody>
        </p:sp>
        <p:sp>
          <p:nvSpPr>
            <p:cNvPr id="170" name="Google Shape;170;p20"/>
            <p:cNvSpPr/>
            <p:nvPr/>
          </p:nvSpPr>
          <p:spPr>
            <a:xfrm>
              <a:off x="320648" y="1206885"/>
              <a:ext cx="2116800" cy="80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 name="Google Shape;171;p20"/>
            <p:cNvSpPr txBox="1"/>
            <p:nvPr/>
          </p:nvSpPr>
          <p:spPr>
            <a:xfrm>
              <a:off x="344171" y="1230408"/>
              <a:ext cx="20697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2: Provide quality control for the </a:t>
              </a:r>
              <a:r>
                <a:rPr b="0" i="1" lang="en" sz="900">
                  <a:solidFill>
                    <a:schemeClr val="dk1"/>
                  </a:solidFill>
                  <a:latin typeface="Arial"/>
                  <a:ea typeface="Arial"/>
                  <a:cs typeface="Arial"/>
                  <a:sym typeface="Arial"/>
                </a:rPr>
                <a:t>inception</a:t>
              </a:r>
              <a:r>
                <a:rPr b="0" lang="en" sz="900">
                  <a:solidFill>
                    <a:schemeClr val="dk1"/>
                  </a:solidFill>
                  <a:latin typeface="Arial"/>
                  <a:ea typeface="Arial"/>
                  <a:cs typeface="Arial"/>
                  <a:sym typeface="Arial"/>
                </a:rPr>
                <a:t> phase</a:t>
              </a:r>
              <a:endParaRPr sz="1100">
                <a:solidFill>
                  <a:schemeClr val="dk1"/>
                </a:solidFill>
              </a:endParaRPr>
            </a:p>
          </p:txBody>
        </p:sp>
        <p:sp>
          <p:nvSpPr>
            <p:cNvPr id="172" name="Google Shape;172;p20"/>
            <p:cNvSpPr/>
            <p:nvPr/>
          </p:nvSpPr>
          <p:spPr>
            <a:xfrm rot="5400000">
              <a:off x="1228332" y="2030083"/>
              <a:ext cx="301200" cy="3615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20"/>
            <p:cNvSpPr txBox="1"/>
            <p:nvPr/>
          </p:nvSpPr>
          <p:spPr>
            <a:xfrm>
              <a:off x="1270548" y="2060233"/>
              <a:ext cx="216900" cy="210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lt1"/>
                </a:solidFill>
                <a:latin typeface="Arial"/>
                <a:ea typeface="Arial"/>
                <a:cs typeface="Arial"/>
                <a:sym typeface="Arial"/>
              </a:endParaRPr>
            </a:p>
          </p:txBody>
        </p:sp>
        <p:sp>
          <p:nvSpPr>
            <p:cNvPr id="174" name="Google Shape;174;p20"/>
            <p:cNvSpPr/>
            <p:nvPr/>
          </p:nvSpPr>
          <p:spPr>
            <a:xfrm>
              <a:off x="320648" y="2411611"/>
              <a:ext cx="2116800" cy="80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5" name="Google Shape;175;p20"/>
            <p:cNvSpPr txBox="1"/>
            <p:nvPr/>
          </p:nvSpPr>
          <p:spPr>
            <a:xfrm>
              <a:off x="344171" y="2435134"/>
              <a:ext cx="20697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3: Provide support and supervision to evaluation team</a:t>
              </a:r>
              <a:endParaRPr sz="1100">
                <a:solidFill>
                  <a:schemeClr val="dk1"/>
                </a:solidFill>
              </a:endParaRPr>
            </a:p>
          </p:txBody>
        </p:sp>
        <p:sp>
          <p:nvSpPr>
            <p:cNvPr id="176" name="Google Shape;176;p20"/>
            <p:cNvSpPr/>
            <p:nvPr/>
          </p:nvSpPr>
          <p:spPr>
            <a:xfrm rot="5400000">
              <a:off x="1228332" y="3234809"/>
              <a:ext cx="301200" cy="3615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7" name="Google Shape;177;p20"/>
            <p:cNvSpPr txBox="1"/>
            <p:nvPr/>
          </p:nvSpPr>
          <p:spPr>
            <a:xfrm>
              <a:off x="1270548" y="3264959"/>
              <a:ext cx="216900" cy="210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lt1"/>
                </a:solidFill>
                <a:latin typeface="Arial"/>
                <a:ea typeface="Arial"/>
                <a:cs typeface="Arial"/>
                <a:sym typeface="Arial"/>
              </a:endParaRPr>
            </a:p>
          </p:txBody>
        </p:sp>
        <p:sp>
          <p:nvSpPr>
            <p:cNvPr id="178" name="Google Shape;178;p20"/>
            <p:cNvSpPr/>
            <p:nvPr/>
          </p:nvSpPr>
          <p:spPr>
            <a:xfrm>
              <a:off x="320648" y="3616338"/>
              <a:ext cx="2116800" cy="80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9" name="Google Shape;179;p20"/>
            <p:cNvSpPr txBox="1"/>
            <p:nvPr/>
          </p:nvSpPr>
          <p:spPr>
            <a:xfrm>
              <a:off x="344171" y="3639861"/>
              <a:ext cx="20697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4: Support and ensure the quality of the evaluation </a:t>
              </a:r>
              <a:r>
                <a:rPr b="0" i="1" lang="en" sz="900">
                  <a:solidFill>
                    <a:schemeClr val="dk1"/>
                  </a:solidFill>
                  <a:latin typeface="Arial"/>
                  <a:ea typeface="Arial"/>
                  <a:cs typeface="Arial"/>
                  <a:sym typeface="Arial"/>
                </a:rPr>
                <a:t>report</a:t>
              </a:r>
              <a:endParaRPr sz="1100">
                <a:solidFill>
                  <a:schemeClr val="dk1"/>
                </a:solidFill>
              </a:endParaRPr>
            </a:p>
          </p:txBody>
        </p:sp>
      </p:grpSp>
      <p:grpSp>
        <p:nvGrpSpPr>
          <p:cNvPr id="180" name="Google Shape;180;p20"/>
          <p:cNvGrpSpPr/>
          <p:nvPr/>
        </p:nvGrpSpPr>
        <p:grpSpPr>
          <a:xfrm>
            <a:off x="6643686" y="1514558"/>
            <a:ext cx="1711575" cy="3312959"/>
            <a:chOff x="237876" y="2159"/>
            <a:chExt cx="2282100" cy="4417279"/>
          </a:xfrm>
        </p:grpSpPr>
        <p:sp>
          <p:nvSpPr>
            <p:cNvPr id="181" name="Google Shape;181;p20"/>
            <p:cNvSpPr/>
            <p:nvPr/>
          </p:nvSpPr>
          <p:spPr>
            <a:xfrm>
              <a:off x="237876" y="2159"/>
              <a:ext cx="2282100" cy="80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82" name="Google Shape;182;p20"/>
            <p:cNvSpPr txBox="1"/>
            <p:nvPr/>
          </p:nvSpPr>
          <p:spPr>
            <a:xfrm>
              <a:off x="261399" y="25682"/>
              <a:ext cx="22350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1: Share findings and recommendations</a:t>
              </a:r>
              <a:endParaRPr sz="1100">
                <a:solidFill>
                  <a:schemeClr val="dk1"/>
                </a:solidFill>
              </a:endParaRPr>
            </a:p>
          </p:txBody>
        </p:sp>
        <p:sp>
          <p:nvSpPr>
            <p:cNvPr id="183" name="Google Shape;183;p20"/>
            <p:cNvSpPr/>
            <p:nvPr/>
          </p:nvSpPr>
          <p:spPr>
            <a:xfrm rot="5400000">
              <a:off x="1228332" y="825356"/>
              <a:ext cx="301200" cy="3615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84" name="Google Shape;184;p20"/>
            <p:cNvSpPr txBox="1"/>
            <p:nvPr/>
          </p:nvSpPr>
          <p:spPr>
            <a:xfrm>
              <a:off x="1270548" y="855506"/>
              <a:ext cx="216900" cy="210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85" name="Google Shape;185;p20"/>
            <p:cNvSpPr/>
            <p:nvPr/>
          </p:nvSpPr>
          <p:spPr>
            <a:xfrm>
              <a:off x="237876" y="1206885"/>
              <a:ext cx="2282100" cy="803100"/>
            </a:xfrm>
            <a:prstGeom prst="roundRect">
              <a:avLst>
                <a:gd fmla="val 10000" name="adj"/>
              </a:avLst>
            </a:prstGeom>
            <a:solidFill>
              <a:srgbClr val="00B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86" name="Google Shape;186;p20"/>
            <p:cNvSpPr txBox="1"/>
            <p:nvPr/>
          </p:nvSpPr>
          <p:spPr>
            <a:xfrm>
              <a:off x="261399" y="1230408"/>
              <a:ext cx="22350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i="1" lang="en" sz="900">
                  <a:solidFill>
                    <a:schemeClr val="dk1"/>
                  </a:solidFill>
                  <a:latin typeface="Arial"/>
                  <a:ea typeface="Arial"/>
                  <a:cs typeface="Arial"/>
                  <a:sym typeface="Arial"/>
                </a:rPr>
                <a:t>Excursion</a:t>
              </a:r>
              <a:r>
                <a:rPr b="0" lang="en" sz="900">
                  <a:solidFill>
                    <a:schemeClr val="dk1"/>
                  </a:solidFill>
                  <a:latin typeface="Arial"/>
                  <a:ea typeface="Arial"/>
                  <a:cs typeface="Arial"/>
                  <a:sym typeface="Arial"/>
                </a:rPr>
                <a:t>: Data visualization for evaluations</a:t>
              </a:r>
              <a:endParaRPr sz="1100">
                <a:solidFill>
                  <a:schemeClr val="dk1"/>
                </a:solidFill>
              </a:endParaRPr>
            </a:p>
          </p:txBody>
        </p:sp>
        <p:sp>
          <p:nvSpPr>
            <p:cNvPr id="187" name="Google Shape;187;p20"/>
            <p:cNvSpPr/>
            <p:nvPr/>
          </p:nvSpPr>
          <p:spPr>
            <a:xfrm rot="5400000">
              <a:off x="1228332" y="2030083"/>
              <a:ext cx="301200" cy="3615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88" name="Google Shape;188;p20"/>
            <p:cNvSpPr txBox="1"/>
            <p:nvPr/>
          </p:nvSpPr>
          <p:spPr>
            <a:xfrm>
              <a:off x="1270548" y="2060233"/>
              <a:ext cx="216900" cy="210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189" name="Google Shape;189;p20"/>
            <p:cNvSpPr/>
            <p:nvPr/>
          </p:nvSpPr>
          <p:spPr>
            <a:xfrm>
              <a:off x="237876" y="2411611"/>
              <a:ext cx="2282100" cy="80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90" name="Google Shape;190;p20"/>
            <p:cNvSpPr txBox="1"/>
            <p:nvPr/>
          </p:nvSpPr>
          <p:spPr>
            <a:xfrm>
              <a:off x="261399" y="2435134"/>
              <a:ext cx="22350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2: Coordinate the management response</a:t>
              </a:r>
              <a:endParaRPr sz="1100">
                <a:solidFill>
                  <a:schemeClr val="dk1"/>
                </a:solidFill>
              </a:endParaRPr>
            </a:p>
          </p:txBody>
        </p:sp>
        <p:sp>
          <p:nvSpPr>
            <p:cNvPr id="191" name="Google Shape;191;p20"/>
            <p:cNvSpPr/>
            <p:nvPr/>
          </p:nvSpPr>
          <p:spPr>
            <a:xfrm rot="5400000">
              <a:off x="1228332" y="3234809"/>
              <a:ext cx="301200" cy="361500"/>
            </a:xfrm>
            <a:prstGeom prst="rightArrow">
              <a:avLst>
                <a:gd fmla="val 60000" name="adj1"/>
                <a:gd fmla="val 50000" name="adj2"/>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92" name="Google Shape;192;p20"/>
            <p:cNvSpPr txBox="1"/>
            <p:nvPr/>
          </p:nvSpPr>
          <p:spPr>
            <a:xfrm>
              <a:off x="1270548" y="3264959"/>
              <a:ext cx="216900" cy="210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b="0" sz="900">
                <a:solidFill>
                  <a:schemeClr val="dk1"/>
                </a:solidFill>
                <a:latin typeface="Arial"/>
                <a:ea typeface="Arial"/>
                <a:cs typeface="Arial"/>
                <a:sym typeface="Arial"/>
              </a:endParaRPr>
            </a:p>
          </p:txBody>
        </p:sp>
        <p:sp>
          <p:nvSpPr>
            <p:cNvPr id="193" name="Google Shape;193;p20"/>
            <p:cNvSpPr/>
            <p:nvPr/>
          </p:nvSpPr>
          <p:spPr>
            <a:xfrm>
              <a:off x="237876" y="3616338"/>
              <a:ext cx="2282100" cy="80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dk1"/>
                </a:solidFill>
              </a:endParaRPr>
            </a:p>
          </p:txBody>
        </p:sp>
        <p:sp>
          <p:nvSpPr>
            <p:cNvPr id="194" name="Google Shape;194;p20"/>
            <p:cNvSpPr txBox="1"/>
            <p:nvPr/>
          </p:nvSpPr>
          <p:spPr>
            <a:xfrm>
              <a:off x="261399" y="3639861"/>
              <a:ext cx="2235000" cy="7560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900"/>
                <a:buFont typeface="Arial"/>
                <a:buNone/>
              </a:pPr>
              <a:r>
                <a:rPr b="0" lang="en" sz="900">
                  <a:solidFill>
                    <a:schemeClr val="dk1"/>
                  </a:solidFill>
                  <a:latin typeface="Arial"/>
                  <a:ea typeface="Arial"/>
                  <a:cs typeface="Arial"/>
                  <a:sym typeface="Arial"/>
                </a:rPr>
                <a:t>Step 3: Using evaluation for managing results</a:t>
              </a:r>
              <a:endParaRPr sz="1100">
                <a:solidFill>
                  <a:schemeClr val="dk1"/>
                </a:solidFill>
              </a:endParaRPr>
            </a:p>
          </p:txBody>
        </p:sp>
      </p:grpSp>
      <p:grpSp>
        <p:nvGrpSpPr>
          <p:cNvPr id="195" name="Google Shape;195;p20"/>
          <p:cNvGrpSpPr/>
          <p:nvPr/>
        </p:nvGrpSpPr>
        <p:grpSpPr>
          <a:xfrm rot="-5400000">
            <a:off x="2990829" y="914936"/>
            <a:ext cx="537899" cy="513101"/>
            <a:chOff x="1175956" y="960479"/>
            <a:chExt cx="405900" cy="338100"/>
          </a:xfrm>
        </p:grpSpPr>
        <p:sp>
          <p:nvSpPr>
            <p:cNvPr id="196" name="Google Shape;196;p20"/>
            <p:cNvSpPr/>
            <p:nvPr/>
          </p:nvSpPr>
          <p:spPr>
            <a:xfrm rot="5400000">
              <a:off x="1209856" y="926579"/>
              <a:ext cx="338100" cy="405900"/>
            </a:xfrm>
            <a:prstGeom prst="rightArrow">
              <a:avLst>
                <a:gd fmla="val 60000" name="adj1"/>
                <a:gd fmla="val 50000" name="adj2"/>
              </a:avLst>
            </a:pr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highlight>
                  <a:schemeClr val="dk1"/>
                </a:highlight>
              </a:endParaRPr>
            </a:p>
          </p:txBody>
        </p:sp>
        <p:sp>
          <p:nvSpPr>
            <p:cNvPr id="197" name="Google Shape;197;p20"/>
            <p:cNvSpPr txBox="1"/>
            <p:nvPr/>
          </p:nvSpPr>
          <p:spPr>
            <a:xfrm>
              <a:off x="1257245" y="960479"/>
              <a:ext cx="243600" cy="236700"/>
            </a:xfrm>
            <a:prstGeom prst="rect">
              <a:avLst/>
            </a:prstGeom>
            <a:solidFill>
              <a:schemeClr val="dk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highlight>
                  <a:schemeClr val="dk1"/>
                </a:highlight>
                <a:latin typeface="Arial"/>
                <a:ea typeface="Arial"/>
                <a:cs typeface="Arial"/>
                <a:sym typeface="Arial"/>
              </a:endParaRPr>
            </a:p>
          </p:txBody>
        </p:sp>
      </p:grpSp>
      <p:grpSp>
        <p:nvGrpSpPr>
          <p:cNvPr id="198" name="Google Shape;198;p20"/>
          <p:cNvGrpSpPr/>
          <p:nvPr/>
        </p:nvGrpSpPr>
        <p:grpSpPr>
          <a:xfrm rot="-5400000">
            <a:off x="5843029" y="914937"/>
            <a:ext cx="537899" cy="513101"/>
            <a:chOff x="1175956" y="960479"/>
            <a:chExt cx="405900" cy="338100"/>
          </a:xfrm>
        </p:grpSpPr>
        <p:sp>
          <p:nvSpPr>
            <p:cNvPr id="199" name="Google Shape;199;p20"/>
            <p:cNvSpPr/>
            <p:nvPr/>
          </p:nvSpPr>
          <p:spPr>
            <a:xfrm rot="5400000">
              <a:off x="1209856" y="926579"/>
              <a:ext cx="338100" cy="405900"/>
            </a:xfrm>
            <a:prstGeom prst="rightArrow">
              <a:avLst>
                <a:gd fmla="val 60000" name="adj1"/>
                <a:gd fmla="val 50000" name="adj2"/>
              </a:avLst>
            </a:pr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0" name="Google Shape;200;p20"/>
            <p:cNvSpPr txBox="1"/>
            <p:nvPr/>
          </p:nvSpPr>
          <p:spPr>
            <a:xfrm>
              <a:off x="1257245" y="960479"/>
              <a:ext cx="243600" cy="236700"/>
            </a:xfrm>
            <a:prstGeom prst="rect">
              <a:avLst/>
            </a:prstGeom>
            <a:solidFill>
              <a:schemeClr val="dk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1"/>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DCO and Quality Assurance</a:t>
            </a:r>
            <a:endParaRPr/>
          </a:p>
        </p:txBody>
      </p:sp>
      <p:sp>
        <p:nvSpPr>
          <p:cNvPr id="206" name="Google Shape;206;p21"/>
          <p:cNvSpPr txBox="1"/>
          <p:nvPr>
            <p:ph idx="1" type="body"/>
          </p:nvPr>
        </p:nvSpPr>
        <p:spPr>
          <a:xfrm>
            <a:off x="3187250" y="1216575"/>
            <a:ext cx="5645100" cy="3150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Using standard UNSDCF template and providing collated feedback consistent with UNSDCF guidance </a:t>
            </a:r>
            <a:endParaRPr/>
          </a:p>
          <a:p>
            <a:pPr indent="-342900" lvl="0" marL="457200" rtl="0" algn="l">
              <a:lnSpc>
                <a:spcPct val="150000"/>
              </a:lnSpc>
              <a:spcBef>
                <a:spcPts val="0"/>
              </a:spcBef>
              <a:spcAft>
                <a:spcPts val="0"/>
              </a:spcAft>
              <a:buSzPts val="1800"/>
              <a:buChar char="●"/>
            </a:pPr>
            <a:r>
              <a:rPr lang="en"/>
              <a:t>Clarifying ways of working with the DCO, RCO and country teams </a:t>
            </a:r>
            <a:endParaRPr/>
          </a:p>
          <a:p>
            <a:pPr indent="-342900" lvl="0" marL="457200" rtl="0" algn="l">
              <a:lnSpc>
                <a:spcPct val="150000"/>
              </a:lnSpc>
              <a:spcBef>
                <a:spcPts val="0"/>
              </a:spcBef>
              <a:spcAft>
                <a:spcPts val="0"/>
              </a:spcAft>
              <a:buSzPts val="1800"/>
              <a:buChar char="●"/>
            </a:pPr>
            <a:r>
              <a:rPr lang="en"/>
              <a:t>Opportunity to increase  support across planning and managing evaluations</a:t>
            </a:r>
            <a:endParaRPr/>
          </a:p>
          <a:p>
            <a:pPr indent="-342900" lvl="0" marL="457200" rtl="0" algn="l">
              <a:lnSpc>
                <a:spcPct val="150000"/>
              </a:lnSpc>
              <a:spcBef>
                <a:spcPts val="0"/>
              </a:spcBef>
              <a:spcAft>
                <a:spcPts val="0"/>
              </a:spcAft>
              <a:buSzPts val="1800"/>
              <a:buChar char="●"/>
            </a:pPr>
            <a:r>
              <a:rPr lang="en"/>
              <a:t>Opportunity to </a:t>
            </a:r>
            <a:r>
              <a:rPr lang="en"/>
              <a:t>strengthen</a:t>
            </a:r>
            <a:r>
              <a:rPr lang="en"/>
              <a:t> forward planning to ensure sufficient lead time</a:t>
            </a:r>
            <a:endParaRPr/>
          </a:p>
        </p:txBody>
      </p:sp>
      <p:sp>
        <p:nvSpPr>
          <p:cNvPr id="207" name="Google Shape;207;p21"/>
          <p:cNvSpPr txBox="1"/>
          <p:nvPr>
            <p:ph idx="1" type="body"/>
          </p:nvPr>
        </p:nvSpPr>
        <p:spPr>
          <a:xfrm>
            <a:off x="523725" y="1284175"/>
            <a:ext cx="2601600" cy="3651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2022 activity</a:t>
            </a:r>
            <a:endParaRPr/>
          </a:p>
          <a:p>
            <a:pPr indent="0" lvl="0" marL="0" rtl="0" algn="l">
              <a:lnSpc>
                <a:spcPct val="150000"/>
              </a:lnSpc>
              <a:spcBef>
                <a:spcPts val="1600"/>
              </a:spcBef>
              <a:spcAft>
                <a:spcPts val="1600"/>
              </a:spcAft>
              <a:buNone/>
            </a:pPr>
            <a:r>
              <a:rPr lang="en"/>
              <a:t>Quality assuring UNDAF / UNSDCF evaluation  TORs, inception and final reports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790332C158C44645B4DF5187717F9D11" ma:contentTypeVersion="47" ma:contentTypeDescription="" ma:contentTypeScope="" ma:versionID="f9d26f98082f1118891189e862c6cecf">
  <xsd:schema xmlns:xsd="http://www.w3.org/2001/XMLSchema" xmlns:xs="http://www.w3.org/2001/XMLSchema" xmlns:p="http://schemas.microsoft.com/office/2006/metadata/properties" xmlns:ns1="http://schemas.microsoft.com/sharepoint/v3" xmlns:ns2="ca283e0b-db31-4043-a2ef-b80661bf084a" xmlns:ns3="http://schemas.microsoft.com/sharepoint.v3" xmlns:ns4="5f4b2d64-1c2d-4937-9d03-800d7c390d19" xmlns:ns5="94b9dc80-0b91-45f6-b5d0-6e31dfda3405" xmlns:ns6="http://schemas.microsoft.com/sharepoint/v4" targetNamespace="http://schemas.microsoft.com/office/2006/metadata/properties" ma:root="true" ma:fieldsID="d7255252f698cd2b42d04836cf548434" ns1:_="" ns2:_="" ns3:_="" ns4:_="" ns5:_="" ns6:_="">
    <xsd:import namespace="http://schemas.microsoft.com/sharepoint/v3"/>
    <xsd:import namespace="ca283e0b-db31-4043-a2ef-b80661bf084a"/>
    <xsd:import namespace="http://schemas.microsoft.com/sharepoint.v3"/>
    <xsd:import namespace="5f4b2d64-1c2d-4937-9d03-800d7c390d19"/>
    <xsd:import namespace="94b9dc80-0b91-45f6-b5d0-6e31dfda3405"/>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4:SharedWithUsers" minOccurs="0"/>
                <xsd:element ref="ns4:SharedWithDetails" minOccurs="0"/>
                <xsd:element ref="ns5:MediaServiceDateTaken" minOccurs="0"/>
                <xsd:element ref="ns5:MediaServiceAutoKeyPoints" minOccurs="0"/>
                <xsd:element ref="ns5:MediaServiceKeyPoints" minOccurs="0"/>
                <xsd:element ref="ns5:MediaServiceOCR" minOccurs="0"/>
                <xsd:element ref="ns5:MediaServiceGenerationTime" minOccurs="0"/>
                <xsd:element ref="ns5:MediaServiceEventHashCode" minOccurs="0"/>
                <xsd:element ref="ns6:IconOverlay" minOccurs="0"/>
                <xsd:element ref="ns1:_vti_ItemDeclaredRecord" minOccurs="0"/>
                <xsd:element ref="ns1:_vti_ItemHoldRecordStatus" minOccurs="0"/>
                <xsd:element ref="ns4:TaxKeywordTaxHTField" minOccurs="0"/>
                <xsd:element ref="ns4:_dlc_DocId" minOccurs="0"/>
                <xsd:element ref="ns4:_dlc_DocIdUrl" minOccurs="0"/>
                <xsd:element ref="ns4:_dlc_DocIdPersistId" minOccurs="0"/>
                <xsd:element ref="ns4:SemaphoreItemMetadata" minOccurs="0"/>
                <xsd:element ref="ns5:lcf76f155ced4ddcb4097134ff3c332f" minOccurs="0"/>
                <xsd:element ref="ns5:MediaLengthInSeconds"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2" nillable="true" ma:displayName="Declared Record" ma:hidden="true" ma:internalName="_vti_ItemDeclaredRecord" ma:readOnly="true">
      <xsd:simpleType>
        <xsd:restriction base="dms:DateTime"/>
      </xsd:simpleType>
    </xsd:element>
    <xsd:element name="_vti_ItemHoldRecordStatus" ma:index="43"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82;#ESARO, Kenya-240R|7bbc30fe-a709-40ec-9d8d-27e5b90d882c"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d4987bda-f30c-4942-a8ea-10084a8e8116}" ma:internalName="TaxCatchAllLabel" ma:readOnly="true" ma:showField="CatchAllDataLabel" ma:web="5f4b2d64-1c2d-4937-9d03-800d7c390d19">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d4987bda-f30c-4942-a8ea-10084a8e8116}" ma:internalName="TaxCatchAll" ma:showField="CatchAllData" ma:web="5f4b2d64-1c2d-4937-9d03-800d7c390d19">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4b2d64-1c2d-4937-9d03-800d7c390d19"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TaxKeywordTaxHTField" ma:index="44"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_dlc_DocId" ma:index="45" nillable="true" ma:displayName="Document ID Value" ma:description="The value of the document ID assigned to this item." ma:internalName="_dlc_DocId" ma:readOnly="true">
      <xsd:simpleType>
        <xsd:restriction base="dms:Text"/>
      </xsd:simpleType>
    </xsd:element>
    <xsd:element name="_dlc_DocIdUrl" ma:index="4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7" nillable="true" ma:displayName="Persist ID" ma:description="Keep ID on add." ma:hidden="true" ma:internalName="_dlc_DocIdPersistId" ma:readOnly="true">
      <xsd:simpleType>
        <xsd:restriction base="dms:Boolean"/>
      </xsd:simpleType>
    </xsd:element>
    <xsd:element name="SemaphoreItemMetadata" ma:index="48"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b9dc80-0b91-45f6-b5d0-6e31dfda3405"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lcf76f155ced4ddcb4097134ff3c332f" ma:index="50"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LengthInSeconds" ma:index="51" nillable="true" ma:displayName="MediaLengthInSeconds" ma:hidden="true" ma:internalName="MediaLengthInSeconds" ma:readOnly="true">
      <xsd:simpleType>
        <xsd:restriction base="dms:Unknown"/>
      </xsd:simpleType>
    </xsd:element>
    <xsd:element name="MediaServiceLocation" ma:index="5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mda26ace941f4791a7314a339fee829c xmlns="ca283e0b-db31-4043-a2ef-b80661bf084a">
      <Terms xmlns="http://schemas.microsoft.com/office/infopath/2007/PartnerControls"/>
    </mda26ace941f4791a7314a339fee829c>
    <h6a71f3e574e4344bc34f3fc9dd20054 xmlns="ca283e0b-db31-4043-a2ef-b80661bf084a">
      <Terms xmlns="http://schemas.microsoft.com/office/infopath/2007/PartnerControls"/>
    </h6a71f3e574e4344bc34f3fc9dd20054>
    <_dlc_DocId xmlns="5f4b2d64-1c2d-4937-9d03-800d7c390d19">ESAROEVAL-1692939206-5710</_dlc_DocId>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ESARO, Kenya-240R</TermName>
          <TermId xmlns="http://schemas.microsoft.com/office/infopath/2007/PartnerControls">7bbc30fe-a709-40ec-9d8d-27e5b90d882c</TermId>
        </TermInfo>
      </Terms>
    </ga975397408f43e4b84ec8e5a598e523>
    <lcf76f155ced4ddcb4097134ff3c332f xmlns="94b9dc80-0b91-45f6-b5d0-6e31dfda3405">
      <Terms xmlns="http://schemas.microsoft.com/office/infopath/2007/PartnerControls"/>
    </lcf76f155ced4ddcb4097134ff3c332f>
    <TaxCatchAll xmlns="ca283e0b-db31-4043-a2ef-b80661bf084a">
      <Value>3</Value>
    </TaxCatchAll>
    <j169e817e0ee4eb8974e6fc4a2762909 xmlns="ca283e0b-db31-4043-a2ef-b80661bf084a">
      <Terms xmlns="http://schemas.microsoft.com/office/infopath/2007/PartnerControls"/>
    </j169e817e0ee4eb8974e6fc4a2762909>
    <ContentLanguage xmlns="ca283e0b-db31-4043-a2ef-b80661bf084a">English</ContentLanguage>
    <TaxKeywordTaxHTField xmlns="5f4b2d64-1c2d-4937-9d03-800d7c390d19">
      <Terms xmlns="http://schemas.microsoft.com/office/infopath/2007/PartnerControls"/>
    </TaxKeywordTaxHTField>
    <k8c968e8c72a4eda96b7e8fdbe192be2 xmlns="ca283e0b-db31-4043-a2ef-b80661bf084a">
      <Terms xmlns="http://schemas.microsoft.com/office/infopath/2007/PartnerControls"/>
    </k8c968e8c72a4eda96b7e8fdbe192be2>
    <j048a4f9aaad4a8990a1d5e5f53cb451 xmlns="ca283e0b-db31-4043-a2ef-b80661bf084a">
      <Terms xmlns="http://schemas.microsoft.com/office/infopath/2007/PartnerControls"/>
    </j048a4f9aaad4a8990a1d5e5f53cb451>
    <_dlc_DocIdUrl xmlns="5f4b2d64-1c2d-4937-9d03-800d7c390d19">
      <Url>https://unicef.sharepoint.com/teams/ESARO-Evaluation/_layouts/15/DocIdRedir.aspx?ID=ESAROEVAL-1692939206-5710</Url>
      <Description>ESAROEVAL-1692939206-5710</Description>
    </_dlc_DocIdUrl>
    <DateTransmittedEmail xmlns="ca283e0b-db31-4043-a2ef-b80661bf084a" xsi:nil="true"/>
    <ContentStatus xmlns="ca283e0b-db31-4043-a2ef-b80661bf084a" xsi:nil="true"/>
    <SenderEmail xmlns="ca283e0b-db31-4043-a2ef-b80661bf084a" xsi:nil="true"/>
    <IconOverlay xmlns="http://schemas.microsoft.com/sharepoint/v4" xsi:nil="true"/>
    <SemaphoreItemMetadata xmlns="5f4b2d64-1c2d-4937-9d03-800d7c390d19" xsi:nil="true"/>
    <CategoryDescription xmlns="http://schemas.microsoft.com/sharepoint.v3" xsi:nil="true"/>
    <RecipientsEmail xmlns="ca283e0b-db31-4043-a2ef-b80661bf084a" xsi:nil="true"/>
    <WrittenBy xmlns="ca283e0b-db31-4043-a2ef-b80661bf084a">
      <UserInfo>
        <DisplayName/>
        <AccountId xsi:nil="true"/>
        <AccountType/>
      </UserInfo>
    </WrittenBy>
  </documentManagement>
</p:properties>
</file>

<file path=customXml/itemProps1.xml><?xml version="1.0" encoding="utf-8"?>
<ds:datastoreItem xmlns:ds="http://schemas.openxmlformats.org/officeDocument/2006/customXml" ds:itemID="{0AD765EF-AFAE-4322-A042-B12429CD7B0C}"/>
</file>

<file path=customXml/itemProps2.xml><?xml version="1.0" encoding="utf-8"?>
<ds:datastoreItem xmlns:ds="http://schemas.openxmlformats.org/officeDocument/2006/customXml" ds:itemID="{EEE5B66C-2206-483A-8906-C7C2E5FA943C}"/>
</file>

<file path=customXml/itemProps3.xml><?xml version="1.0" encoding="utf-8"?>
<ds:datastoreItem xmlns:ds="http://schemas.openxmlformats.org/officeDocument/2006/customXml" ds:itemID="{827637EB-FFEB-403E-B36F-D775F0CFCF56}"/>
</file>

<file path=customXml/itemProps4.xml><?xml version="1.0" encoding="utf-8"?>
<ds:datastoreItem xmlns:ds="http://schemas.openxmlformats.org/officeDocument/2006/customXml" ds:itemID="{134F6F8D-D13F-4F1C-B96E-FA2C70E5C4D3}"/>
</file>

<file path=customXml/itemProps5.xml><?xml version="1.0" encoding="utf-8"?>
<ds:datastoreItem xmlns:ds="http://schemas.openxmlformats.org/officeDocument/2006/customXml" ds:itemID="{6D8B56AD-F62E-4EF0-8747-2FA10CBE9AA4}"/>
</file>

<file path=customXml/itemProps6.xml><?xml version="1.0" encoding="utf-8"?>
<ds:datastoreItem xmlns:ds="http://schemas.openxmlformats.org/officeDocument/2006/customXml" ds:itemID="{0DD99266-88B5-4DFE-B6F6-5529CE3755BC}"/>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DTAC">
    <vt:lpwstr/>
  </property>
  <property fmtid="{D5CDD505-2E9C-101B-9397-08002B2CF9AE}" pid="4" name="Topic">
    <vt:lpwstr/>
  </property>
  <property fmtid="{D5CDD505-2E9C-101B-9397-08002B2CF9AE}" pid="5" name="MediaServiceImageTags">
    <vt:lpwstr/>
  </property>
  <property fmtid="{D5CDD505-2E9C-101B-9397-08002B2CF9AE}" pid="6" name="OfficeDivision">
    <vt:lpwstr>3;#ESARO, Kenya-240R|7bbc30fe-a709-40ec-9d8d-27e5b90d882c</vt:lpwstr>
  </property>
  <property fmtid="{D5CDD505-2E9C-101B-9397-08002B2CF9AE}" pid="7" name="ContentTypeId">
    <vt:lpwstr>0x0101009BA85F8052A6DA4FA3E31FF9F74C697000790332C158C44645B4DF5187717F9D11</vt:lpwstr>
  </property>
  <property fmtid="{D5CDD505-2E9C-101B-9397-08002B2CF9AE}" pid="8" name="_dlc_DocIdItemGuid">
    <vt:lpwstr>06c2257e-e69d-4eab-8e4c-8e4aad9f3b43</vt:lpwstr>
  </property>
  <property fmtid="{D5CDD505-2E9C-101B-9397-08002B2CF9AE}" pid="9" name="CriticalForLongTermRetention">
    <vt:lpwstr/>
  </property>
  <property fmtid="{D5CDD505-2E9C-101B-9397-08002B2CF9AE}" pid="10" name="DocumentType">
    <vt:lpwstr/>
  </property>
  <property fmtid="{D5CDD505-2E9C-101B-9397-08002B2CF9AE}" pid="11" name="GeographicScope">
    <vt:lpwstr/>
  </property>
</Properties>
</file>